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89" r:id="rId1"/>
  </p:sldMasterIdLst>
  <p:notesMasterIdLst>
    <p:notesMasterId r:id="rId10"/>
  </p:notesMasterIdLst>
  <p:handoutMasterIdLst>
    <p:handoutMasterId r:id="rId11"/>
  </p:handoutMasterIdLst>
  <p:sldIdLst>
    <p:sldId id="454" r:id="rId2"/>
    <p:sldId id="487" r:id="rId3"/>
    <p:sldId id="499" r:id="rId4"/>
    <p:sldId id="486" r:id="rId5"/>
    <p:sldId id="488" r:id="rId6"/>
    <p:sldId id="465" r:id="rId7"/>
    <p:sldId id="507" r:id="rId8"/>
    <p:sldId id="449" r:id="rId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814" autoAdjust="0"/>
    <p:restoredTop sz="94660"/>
  </p:normalViewPr>
  <p:slideViewPr>
    <p:cSldViewPr snapToGrid="0">
      <p:cViewPr varScale="1">
        <p:scale>
          <a:sx n="71" d="100"/>
          <a:sy n="71" d="100"/>
        </p:scale>
        <p:origin x="52" y="288"/>
      </p:cViewPr>
      <p:guideLst/>
    </p:cSldViewPr>
  </p:slideViewPr>
  <p:notesTextViewPr>
    <p:cViewPr>
      <p:scale>
        <a:sx n="1" d="1"/>
        <a:sy n="1" d="1"/>
      </p:scale>
      <p:origin x="0" y="0"/>
    </p:cViewPr>
  </p:notesTextViewPr>
  <p:notesViewPr>
    <p:cSldViewPr snapToGrid="0">
      <p:cViewPr varScale="1">
        <p:scale>
          <a:sx n="78" d="100"/>
          <a:sy n="78" d="100"/>
        </p:scale>
        <p:origin x="2319"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1DB1C0-AEFF-4008-8F0E-13996BAA758B}"/>
              </a:ext>
            </a:extLst>
          </p:cNvPr>
          <p:cNvSpPr>
            <a:spLocks noGrp="1"/>
          </p:cNvSpPr>
          <p:nvPr>
            <p:ph type="hdr" sz="quarter"/>
          </p:nvPr>
        </p:nvSpPr>
        <p:spPr>
          <a:xfrm>
            <a:off x="0" y="0"/>
            <a:ext cx="3077739" cy="471055"/>
          </a:xfrm>
          <a:prstGeom prst="rect">
            <a:avLst/>
          </a:prstGeom>
        </p:spPr>
        <p:txBody>
          <a:bodyPr vert="horz" lIns="93870" tIns="46935" rIns="93870" bIns="46935" rtlCol="0"/>
          <a:lstStyle>
            <a:lvl1pPr algn="l">
              <a:defRPr sz="1200"/>
            </a:lvl1pPr>
          </a:lstStyle>
          <a:p>
            <a:endParaRPr lang="en-CA"/>
          </a:p>
        </p:txBody>
      </p:sp>
      <p:sp>
        <p:nvSpPr>
          <p:cNvPr id="3" name="Date Placeholder 2">
            <a:extLst>
              <a:ext uri="{FF2B5EF4-FFF2-40B4-BE49-F238E27FC236}">
                <a16:creationId xmlns:a16="http://schemas.microsoft.com/office/drawing/2014/main" id="{F758B2CE-A98D-4BA2-9968-A460DCAB3E7A}"/>
              </a:ext>
            </a:extLst>
          </p:cNvPr>
          <p:cNvSpPr>
            <a:spLocks noGrp="1"/>
          </p:cNvSpPr>
          <p:nvPr>
            <p:ph type="dt" sz="quarter" idx="1"/>
          </p:nvPr>
        </p:nvSpPr>
        <p:spPr>
          <a:xfrm>
            <a:off x="4023093" y="0"/>
            <a:ext cx="3077739" cy="471055"/>
          </a:xfrm>
          <a:prstGeom prst="rect">
            <a:avLst/>
          </a:prstGeom>
        </p:spPr>
        <p:txBody>
          <a:bodyPr vert="horz" lIns="93870" tIns="46935" rIns="93870" bIns="46935" rtlCol="0"/>
          <a:lstStyle>
            <a:lvl1pPr algn="r">
              <a:defRPr sz="1200"/>
            </a:lvl1pPr>
          </a:lstStyle>
          <a:p>
            <a:fld id="{44FCF0D7-7A4B-4F66-B0BC-CE9356D4563E}" type="datetimeFigureOut">
              <a:rPr lang="en-CA" smtClean="0"/>
              <a:t>2020-11-20</a:t>
            </a:fld>
            <a:endParaRPr lang="en-CA"/>
          </a:p>
        </p:txBody>
      </p:sp>
      <p:sp>
        <p:nvSpPr>
          <p:cNvPr id="4" name="Footer Placeholder 3">
            <a:extLst>
              <a:ext uri="{FF2B5EF4-FFF2-40B4-BE49-F238E27FC236}">
                <a16:creationId xmlns:a16="http://schemas.microsoft.com/office/drawing/2014/main" id="{3D934939-DD73-4D9E-8F92-C0864F07A6B2}"/>
              </a:ext>
            </a:extLst>
          </p:cNvPr>
          <p:cNvSpPr>
            <a:spLocks noGrp="1"/>
          </p:cNvSpPr>
          <p:nvPr>
            <p:ph type="ftr" sz="quarter" idx="2"/>
          </p:nvPr>
        </p:nvSpPr>
        <p:spPr>
          <a:xfrm>
            <a:off x="0" y="8917423"/>
            <a:ext cx="3077739" cy="471054"/>
          </a:xfrm>
          <a:prstGeom prst="rect">
            <a:avLst/>
          </a:prstGeom>
        </p:spPr>
        <p:txBody>
          <a:bodyPr vert="horz" lIns="93870" tIns="46935" rIns="93870" bIns="46935"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7761ED69-E4EB-48FD-B58F-E9991382D824}"/>
              </a:ext>
            </a:extLst>
          </p:cNvPr>
          <p:cNvSpPr>
            <a:spLocks noGrp="1"/>
          </p:cNvSpPr>
          <p:nvPr>
            <p:ph type="sldNum" sz="quarter" idx="3"/>
          </p:nvPr>
        </p:nvSpPr>
        <p:spPr>
          <a:xfrm>
            <a:off x="4023093" y="8917423"/>
            <a:ext cx="3077739" cy="471054"/>
          </a:xfrm>
          <a:prstGeom prst="rect">
            <a:avLst/>
          </a:prstGeom>
        </p:spPr>
        <p:txBody>
          <a:bodyPr vert="horz" lIns="93870" tIns="46935" rIns="93870" bIns="46935" rtlCol="0" anchor="b"/>
          <a:lstStyle>
            <a:lvl1pPr algn="r">
              <a:defRPr sz="1200"/>
            </a:lvl1pPr>
          </a:lstStyle>
          <a:p>
            <a:fld id="{E2B8AF73-ECAA-4DDC-BFDB-91E660EEF7DE}" type="slidenum">
              <a:rPr lang="en-CA" smtClean="0"/>
              <a:t>‹#›</a:t>
            </a:fld>
            <a:endParaRPr lang="en-CA"/>
          </a:p>
        </p:txBody>
      </p:sp>
    </p:spTree>
    <p:extLst>
      <p:ext uri="{BB962C8B-B14F-4D97-AF65-F5344CB8AC3E}">
        <p14:creationId xmlns:p14="http://schemas.microsoft.com/office/powerpoint/2010/main" val="19699876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3870" tIns="46935" rIns="93870" bIns="46935" rtlCol="0"/>
          <a:lstStyle>
            <a:lvl1pPr algn="l">
              <a:defRPr sz="1200"/>
            </a:lvl1pPr>
          </a:lstStyle>
          <a:p>
            <a:endParaRPr lang="en-CA"/>
          </a:p>
        </p:txBody>
      </p:sp>
      <p:sp>
        <p:nvSpPr>
          <p:cNvPr id="3" name="Date Placeholder 2"/>
          <p:cNvSpPr>
            <a:spLocks noGrp="1"/>
          </p:cNvSpPr>
          <p:nvPr>
            <p:ph type="dt" idx="1"/>
          </p:nvPr>
        </p:nvSpPr>
        <p:spPr>
          <a:xfrm>
            <a:off x="4023093" y="0"/>
            <a:ext cx="3077739" cy="471055"/>
          </a:xfrm>
          <a:prstGeom prst="rect">
            <a:avLst/>
          </a:prstGeom>
        </p:spPr>
        <p:txBody>
          <a:bodyPr vert="horz" lIns="93870" tIns="46935" rIns="93870" bIns="46935" rtlCol="0"/>
          <a:lstStyle>
            <a:lvl1pPr algn="r">
              <a:defRPr sz="1200"/>
            </a:lvl1pPr>
          </a:lstStyle>
          <a:p>
            <a:fld id="{5CDF62F7-093A-468D-B92B-4D6B338DC33D}" type="datetimeFigureOut">
              <a:rPr lang="en-CA" smtClean="0"/>
              <a:t>2020-11-20</a:t>
            </a:fld>
            <a:endParaRPr lang="en-CA"/>
          </a:p>
        </p:txBody>
      </p:sp>
      <p:sp>
        <p:nvSpPr>
          <p:cNvPr id="4" name="Slide Image Placeholder 3"/>
          <p:cNvSpPr>
            <a:spLocks noGrp="1" noRot="1" noChangeAspect="1"/>
          </p:cNvSpPr>
          <p:nvPr>
            <p:ph type="sldImg" idx="2"/>
          </p:nvPr>
        </p:nvSpPr>
        <p:spPr>
          <a:xfrm>
            <a:off x="733425" y="1173163"/>
            <a:ext cx="5635625" cy="3170237"/>
          </a:xfrm>
          <a:prstGeom prst="rect">
            <a:avLst/>
          </a:prstGeom>
          <a:noFill/>
          <a:ln w="12700">
            <a:solidFill>
              <a:prstClr val="black"/>
            </a:solidFill>
          </a:ln>
        </p:spPr>
        <p:txBody>
          <a:bodyPr vert="horz" lIns="93870" tIns="46935" rIns="93870" bIns="46935" rtlCol="0" anchor="ctr"/>
          <a:lstStyle/>
          <a:p>
            <a:endParaRPr lang="en-CA"/>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3870" tIns="46935" rIns="93870" bIns="469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3"/>
            <a:ext cx="3077739" cy="471054"/>
          </a:xfrm>
          <a:prstGeom prst="rect">
            <a:avLst/>
          </a:prstGeom>
        </p:spPr>
        <p:txBody>
          <a:bodyPr vert="horz" lIns="93870" tIns="46935" rIns="93870" bIns="46935" rtlCol="0" anchor="b"/>
          <a:lstStyle>
            <a:lvl1pPr algn="l">
              <a:defRPr sz="1200"/>
            </a:lvl1pPr>
          </a:lstStyle>
          <a:p>
            <a:endParaRPr lang="en-CA"/>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3870" tIns="46935" rIns="93870" bIns="46935" rtlCol="0" anchor="b"/>
          <a:lstStyle>
            <a:lvl1pPr algn="r">
              <a:defRPr sz="1200"/>
            </a:lvl1pPr>
          </a:lstStyle>
          <a:p>
            <a:fld id="{C82AB888-751F-446D-AC06-98962E423601}" type="slidenum">
              <a:rPr lang="en-CA" smtClean="0"/>
              <a:t>‹#›</a:t>
            </a:fld>
            <a:endParaRPr lang="en-CA"/>
          </a:p>
        </p:txBody>
      </p:sp>
    </p:spTree>
    <p:extLst>
      <p:ext uri="{BB962C8B-B14F-4D97-AF65-F5344CB8AC3E}">
        <p14:creationId xmlns:p14="http://schemas.microsoft.com/office/powerpoint/2010/main" val="40226614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Bonjour à tous,</a:t>
            </a:r>
          </a:p>
          <a:p>
            <a:r>
              <a:rPr lang="fr-CA" b="1" dirty="0"/>
              <a:t>Voici quelques priorités pour l’année 2020-2021.</a:t>
            </a:r>
          </a:p>
          <a:p>
            <a:r>
              <a:rPr lang="fr-CA" sz="1200" b="1" dirty="0"/>
              <a:t>Malgré la pandémie, notre première priorité est demeurée de moderniser notre image corporative en commençant par notre logo. C’est ce qui a été fait.</a:t>
            </a:r>
          </a:p>
          <a:p>
            <a:r>
              <a:rPr lang="fr-CA" sz="1200" b="1" dirty="0"/>
              <a:t>Voici notre nouveau logo et vous le verrez de plus en plus.</a:t>
            </a:r>
          </a:p>
          <a:p>
            <a:r>
              <a:rPr lang="fr-CA" sz="1200" b="1" dirty="0"/>
              <a:t>J’espère que vous l’aimez! </a:t>
            </a:r>
          </a:p>
          <a:p>
            <a:endParaRPr lang="fr-CA" sz="1200" b="1" dirty="0"/>
          </a:p>
          <a:p>
            <a:r>
              <a:rPr lang="fr-CA" sz="1200" b="1" dirty="0"/>
              <a:t>Il exprime bien la chaleur humaine, l’accompagnement que le RAFO a toujours su démontrer pour ses membres et ses amis tout en gardant son cœur francophone.</a:t>
            </a:r>
          </a:p>
          <a:p>
            <a:endParaRPr lang="en-CA" b="1" dirty="0"/>
          </a:p>
        </p:txBody>
      </p:sp>
      <p:sp>
        <p:nvSpPr>
          <p:cNvPr id="4" name="Slide Number Placeholder 3"/>
          <p:cNvSpPr>
            <a:spLocks noGrp="1"/>
          </p:cNvSpPr>
          <p:nvPr>
            <p:ph type="sldNum" sz="quarter" idx="5"/>
          </p:nvPr>
        </p:nvSpPr>
        <p:spPr/>
        <p:txBody>
          <a:bodyPr/>
          <a:lstStyle/>
          <a:p>
            <a:fld id="{C82AB888-751F-446D-AC06-98962E423601}" type="slidenum">
              <a:rPr lang="en-CA" smtClean="0"/>
              <a:t>1</a:t>
            </a:fld>
            <a:endParaRPr lang="en-CA"/>
          </a:p>
        </p:txBody>
      </p:sp>
    </p:spTree>
    <p:extLst>
      <p:ext uri="{BB962C8B-B14F-4D97-AF65-F5344CB8AC3E}">
        <p14:creationId xmlns:p14="http://schemas.microsoft.com/office/powerpoint/2010/main" val="135690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66862" cy="3890755"/>
          </a:xfrm>
        </p:spPr>
        <p:txBody>
          <a:bodyPr/>
          <a:lstStyle/>
          <a:p>
            <a:pPr defTabSz="924641">
              <a:defRPr/>
            </a:pP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Dès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le 13 mars dernier, nous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nous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sommes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retrouvé</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en</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pleine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pandémie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Nous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nous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sommes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tournés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comme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on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dit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“sur un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trente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sous” et nous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avons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mis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en</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place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notre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plan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continuité</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avec le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télétravail</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les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appels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téléphonique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aux members pour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s’assurer</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leur</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sécurité</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et nous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avons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débuté</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notre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programmation</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virtuelle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et la recherche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financement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t>
            </a:r>
          </a:p>
          <a:p>
            <a:pPr defTabSz="924641">
              <a:defRPr/>
            </a:pPr>
            <a:endParaRPr lang="en-US" sz="14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defTabSz="924641">
              <a:defRPr/>
            </a:pP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Au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cour</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l’année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le plan de reprise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prendra</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un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grande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place avec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ses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5 volets et son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comité</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tactique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qui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soutiendra</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la direction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générale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le personnel et le conseil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d’administration</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afin</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rendre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sécuritaire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les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activités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 reprises,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ainsi</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que les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lieux</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pour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nos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membres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et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amis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t>
            </a:r>
          </a:p>
          <a:p>
            <a:pPr defTabSz="924641">
              <a:defRPr/>
            </a:pPr>
            <a:endParaRPr lang="en-US" sz="14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defTabSz="924641">
              <a:defRPr/>
            </a:pP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Effecitivement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pour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réussir</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l’achat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d’équipements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 protection,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analyser</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les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lieux</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et les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activités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former le personnel et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nos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bénévoles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nous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traaillerons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façon</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acharnée</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à diversifier les sources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financements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Il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est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certain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qu’avec</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moins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revenus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d’activités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le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financement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provenant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des divers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paliers</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est</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1400" b="1" dirty="0" err="1">
                <a:solidFill>
                  <a:schemeClr val="tx1">
                    <a:lumMod val="75000"/>
                    <a:lumOff val="25000"/>
                  </a:schemeClr>
                </a:solidFill>
                <a:latin typeface="Times New Roman" panose="02020603050405020304" pitchFamily="18" charset="0"/>
                <a:cs typeface="Times New Roman" panose="02020603050405020304" pitchFamily="18" charset="0"/>
              </a:rPr>
              <a:t>esssentiel</a:t>
            </a: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t>
            </a:r>
          </a:p>
          <a:p>
            <a:pPr defTabSz="924641">
              <a:defRPr/>
            </a:pPr>
            <a:endParaRPr lang="en-US" dirty="0">
              <a:solidFill>
                <a:schemeClr val="tx1">
                  <a:lumMod val="75000"/>
                  <a:lumOff val="25000"/>
                </a:schemeClr>
              </a:solidFill>
            </a:endParaRPr>
          </a:p>
          <a:p>
            <a:pPr defTabSz="924641">
              <a:defRPr/>
            </a:pPr>
            <a:endParaRPr lang="en-US" dirty="0">
              <a:solidFill>
                <a:schemeClr val="tx1">
                  <a:lumMod val="75000"/>
                  <a:lumOff val="25000"/>
                </a:schemeClr>
              </a:solidFill>
            </a:endParaRPr>
          </a:p>
          <a:p>
            <a:endParaRPr lang="en-CA" dirty="0"/>
          </a:p>
        </p:txBody>
      </p:sp>
      <p:sp>
        <p:nvSpPr>
          <p:cNvPr id="4" name="Slide Number Placeholder 3"/>
          <p:cNvSpPr>
            <a:spLocks noGrp="1"/>
          </p:cNvSpPr>
          <p:nvPr>
            <p:ph type="sldNum" sz="quarter" idx="5"/>
          </p:nvPr>
        </p:nvSpPr>
        <p:spPr/>
        <p:txBody>
          <a:bodyPr/>
          <a:lstStyle/>
          <a:p>
            <a:fld id="{C82AB888-751F-446D-AC06-98962E423601}" type="slidenum">
              <a:rPr lang="en-CA" smtClean="0"/>
              <a:t>2</a:t>
            </a:fld>
            <a:endParaRPr lang="en-CA"/>
          </a:p>
        </p:txBody>
      </p:sp>
    </p:spTree>
    <p:extLst>
      <p:ext uri="{BB962C8B-B14F-4D97-AF65-F5344CB8AC3E}">
        <p14:creationId xmlns:p14="http://schemas.microsoft.com/office/powerpoint/2010/main" val="3035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7" y="4518204"/>
            <a:ext cx="5719404" cy="3994720"/>
          </a:xfrm>
        </p:spPr>
        <p:txBody>
          <a:bodyPr/>
          <a:lstStyle/>
          <a:p>
            <a:r>
              <a:rPr lang="fr-CA" sz="1600" b="1" dirty="0"/>
              <a:t>Ainsi, les exercices avec </a:t>
            </a:r>
            <a:r>
              <a:rPr lang="fr-CA" sz="1600" b="1" dirty="0" err="1"/>
              <a:t>Prophysio</a:t>
            </a:r>
            <a:r>
              <a:rPr lang="fr-CA" sz="1600" b="1" dirty="0"/>
              <a:t> continueront et cela, plus d’une fois par semaine. Puis, les cafés rencontres J’en </a:t>
            </a:r>
            <a:r>
              <a:rPr lang="fr-CA" sz="1600" b="1" dirty="0" err="1"/>
              <a:t>RAFO’le</a:t>
            </a:r>
            <a:r>
              <a:rPr lang="fr-CA" sz="1600" b="1" dirty="0"/>
              <a:t>, les cafés voyages, les jeux virtuels, les rencontres lectures et maintenant, le tout nouveau Club de lecture – théâtre. </a:t>
            </a:r>
          </a:p>
          <a:p>
            <a:r>
              <a:rPr lang="fr-CA" sz="1600" b="1" dirty="0"/>
              <a:t>Éventuellement, nous aurons de plus en plus une programmation virtuelle et hybride avec des cours divers et d’autres activités qui viendront s’ajouter comme la danse en ligne et le ballon tambour. Une équipe virtuelle s’est mis en place pour gérer notre plateforme. </a:t>
            </a:r>
          </a:p>
          <a:p>
            <a:endParaRPr lang="fr-CA" sz="1600" b="1" dirty="0"/>
          </a:p>
          <a:p>
            <a:r>
              <a:rPr lang="fr-CA" sz="1600" b="1" dirty="0"/>
              <a:t>Cette été, nous avons également mis en place le jardin communautaire avec plusieurs bénévoles. Ceci a permis d’avoir une petite récolte, faire quelques conserves, tout en améliorant l’entretien des espaces extérieurs.</a:t>
            </a:r>
            <a:endParaRPr lang="en-CA" sz="1600" b="1" dirty="0"/>
          </a:p>
        </p:txBody>
      </p:sp>
      <p:sp>
        <p:nvSpPr>
          <p:cNvPr id="4" name="Slide Number Placeholder 3"/>
          <p:cNvSpPr>
            <a:spLocks noGrp="1"/>
          </p:cNvSpPr>
          <p:nvPr>
            <p:ph type="sldNum" sz="quarter" idx="5"/>
          </p:nvPr>
        </p:nvSpPr>
        <p:spPr/>
        <p:txBody>
          <a:bodyPr/>
          <a:lstStyle/>
          <a:p>
            <a:fld id="{C82AB888-751F-446D-AC06-98962E423601}" type="slidenum">
              <a:rPr lang="en-CA" smtClean="0"/>
              <a:t>3</a:t>
            </a:fld>
            <a:endParaRPr lang="en-CA" dirty="0"/>
          </a:p>
        </p:txBody>
      </p:sp>
    </p:spTree>
    <p:extLst>
      <p:ext uri="{BB962C8B-B14F-4D97-AF65-F5344CB8AC3E}">
        <p14:creationId xmlns:p14="http://schemas.microsoft.com/office/powerpoint/2010/main" val="423802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fr-CA" sz="2000" b="1" dirty="0">
                <a:latin typeface="Times New Roman" panose="02020603050405020304" pitchFamily="18" charset="0"/>
                <a:cs typeface="Times New Roman" panose="02020603050405020304" pitchFamily="18" charset="0"/>
              </a:rPr>
              <a:t>Nos activités sportives extérieures </a:t>
            </a:r>
            <a:r>
              <a:rPr lang="fr-CA" sz="2000" dirty="0">
                <a:latin typeface="Times New Roman" panose="02020603050405020304" pitchFamily="18" charset="0"/>
                <a:cs typeface="Times New Roman" panose="02020603050405020304" pitchFamily="18" charset="0"/>
              </a:rPr>
              <a:t>– hockey bottine féminin, </a:t>
            </a:r>
            <a:r>
              <a:rPr lang="fr-CA" sz="2000" dirty="0" err="1">
                <a:latin typeface="Times New Roman" panose="02020603050405020304" pitchFamily="18" charset="0"/>
                <a:cs typeface="Times New Roman" panose="02020603050405020304" pitchFamily="18" charset="0"/>
              </a:rPr>
              <a:t>pickleball</a:t>
            </a:r>
            <a:r>
              <a:rPr lang="fr-CA" sz="2000" dirty="0">
                <a:latin typeface="Times New Roman" panose="02020603050405020304" pitchFamily="18" charset="0"/>
                <a:cs typeface="Times New Roman" panose="02020603050405020304" pitchFamily="18" charset="0"/>
              </a:rPr>
              <a:t>, pétanque, club de marche seront adaptées pour éviter les contacts et conserver une distanciation de 2 mètres et plus.</a:t>
            </a:r>
            <a:endParaRPr lang="fr-CA" sz="2000" b="1" dirty="0">
              <a:latin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C82AB888-751F-446D-AC06-98962E423601}" type="slidenum">
              <a:rPr lang="en-CA" smtClean="0"/>
              <a:t>4</a:t>
            </a:fld>
            <a:endParaRPr lang="en-CA"/>
          </a:p>
        </p:txBody>
      </p:sp>
    </p:spTree>
    <p:extLst>
      <p:ext uri="{BB962C8B-B14F-4D97-AF65-F5344CB8AC3E}">
        <p14:creationId xmlns:p14="http://schemas.microsoft.com/office/powerpoint/2010/main" val="423636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1" dirty="0"/>
              <a:t>Viendra bientôt également, selon l’évolution de la pandémie évidemment, une équipe patrouille pour la réouverture de l’édifice qui se fera petits groupes par petits groupes. Nous espérons également rouvrir graduellement la cuisine avec de petits plats à emporter.</a:t>
            </a:r>
          </a:p>
          <a:p>
            <a:endParaRPr lang="fr-CA" sz="1800" b="1" dirty="0"/>
          </a:p>
          <a:p>
            <a:r>
              <a:rPr lang="fr-CA" sz="1800" b="1" dirty="0"/>
              <a:t>Des nouvelles procédures seront implantés afin de s’assurer la reprise de manière sécuritaire, avec le moins de contacts possible et en respectant les consignes de Santé publique Ottawa. </a:t>
            </a:r>
            <a:r>
              <a:rPr lang="fr-CA" sz="1800" dirty="0"/>
              <a:t> </a:t>
            </a:r>
          </a:p>
        </p:txBody>
      </p:sp>
      <p:sp>
        <p:nvSpPr>
          <p:cNvPr id="4" name="Slide Number Placeholder 3"/>
          <p:cNvSpPr>
            <a:spLocks noGrp="1"/>
          </p:cNvSpPr>
          <p:nvPr>
            <p:ph type="sldNum" sz="quarter" idx="5"/>
          </p:nvPr>
        </p:nvSpPr>
        <p:spPr>
          <a:xfrm>
            <a:off x="4023093" y="8941885"/>
            <a:ext cx="3077739" cy="471054"/>
          </a:xfrm>
        </p:spPr>
        <p:txBody>
          <a:bodyPr/>
          <a:lstStyle/>
          <a:p>
            <a:fld id="{C82AB888-751F-446D-AC06-98962E423601}" type="slidenum">
              <a:rPr lang="en-CA" smtClean="0"/>
              <a:t>5</a:t>
            </a:fld>
            <a:endParaRPr lang="en-CA"/>
          </a:p>
        </p:txBody>
      </p:sp>
    </p:spTree>
    <p:extLst>
      <p:ext uri="{BB962C8B-B14F-4D97-AF65-F5344CB8AC3E}">
        <p14:creationId xmlns:p14="http://schemas.microsoft.com/office/powerpoint/2010/main" val="125207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2000" dirty="0"/>
              <a:t>Puis, au fur et à mesure que la situation de la COVID-19 sera contrôlé, que nous adapterons notre environnement en conséquence, et que nos membres nous épaulerons dans cette grande aventure, nous pourrons retrouver une vie de plus en plus normal, surtout avec l’accès à des vaccins.</a:t>
            </a:r>
          </a:p>
          <a:p>
            <a:r>
              <a:rPr lang="fr-CA" sz="2000" dirty="0"/>
              <a:t>Il faut garder espoir que cela se fasse le plus tôt , mais surtout de la bonne façon.</a:t>
            </a:r>
            <a:endParaRPr lang="en-CA" sz="2000" dirty="0"/>
          </a:p>
        </p:txBody>
      </p:sp>
      <p:sp>
        <p:nvSpPr>
          <p:cNvPr id="4" name="Slide Number Placeholder 3"/>
          <p:cNvSpPr>
            <a:spLocks noGrp="1"/>
          </p:cNvSpPr>
          <p:nvPr>
            <p:ph type="sldNum" sz="quarter" idx="5"/>
          </p:nvPr>
        </p:nvSpPr>
        <p:spPr/>
        <p:txBody>
          <a:bodyPr/>
          <a:lstStyle/>
          <a:p>
            <a:fld id="{C82AB888-751F-446D-AC06-98962E423601}" type="slidenum">
              <a:rPr lang="en-CA" smtClean="0"/>
              <a:t>6</a:t>
            </a:fld>
            <a:endParaRPr lang="en-CA" dirty="0"/>
          </a:p>
        </p:txBody>
      </p:sp>
    </p:spTree>
    <p:extLst>
      <p:ext uri="{BB962C8B-B14F-4D97-AF65-F5344CB8AC3E}">
        <p14:creationId xmlns:p14="http://schemas.microsoft.com/office/powerpoint/2010/main" val="352447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576" y="4562955"/>
            <a:ext cx="5728481" cy="4720536"/>
          </a:xfrm>
        </p:spPr>
        <p:txBody>
          <a:bodyPr/>
          <a:lstStyle/>
          <a:p>
            <a:r>
              <a:rPr lang="fr-CA" sz="1600" b="1" dirty="0">
                <a:latin typeface="Times New Roman" panose="02020603050405020304" pitchFamily="18" charset="0"/>
                <a:cs typeface="Times New Roman" panose="02020603050405020304" pitchFamily="18" charset="0"/>
              </a:rPr>
              <a:t>D’ailleurs, j’aimerai souligner la participation en cette année des membres, qui jour après jour, année après année, même en temps de pandémie… vous suivez ce que nous faisons, ce que nous vous préparons et qui connais du succès grâce à vous. </a:t>
            </a:r>
          </a:p>
          <a:p>
            <a:r>
              <a:rPr lang="fr-CA" sz="1600" b="1" dirty="0">
                <a:latin typeface="Times New Roman" panose="02020603050405020304" pitchFamily="18" charset="0"/>
                <a:cs typeface="Times New Roman" panose="02020603050405020304" pitchFamily="18" charset="0"/>
              </a:rPr>
              <a:t>L’année 2019-2020 en a été une de changements, de collaboration et nous avons besoin de l’implication des membres et partenaires encore plus pour l’année 2020-2021. C’est une histoire d’engagement qui dure depuis 2005, lorsque le RAFO a acheté une bâtisse pour ses activités. Aujourd’hui, après plus de 15 ans d’opération dans cet édifice, nous pouvons dire que les membres apprécie année après année leur chez-eux! </a:t>
            </a:r>
          </a:p>
          <a:p>
            <a:r>
              <a:rPr lang="fr-CA" sz="1600" b="1" dirty="0">
                <a:latin typeface="Times New Roman" panose="02020603050405020304" pitchFamily="18" charset="0"/>
                <a:cs typeface="Times New Roman" panose="02020603050405020304" pitchFamily="18" charset="0"/>
              </a:rPr>
              <a:t>Leur engagement envers le RAFO et leur implication est toujours aussi importante pour nous.</a:t>
            </a:r>
          </a:p>
          <a:p>
            <a:endParaRPr lang="en-CA" sz="16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2AB888-751F-446D-AC06-98962E423601}" type="slidenum">
              <a:rPr lang="en-CA" smtClean="0"/>
              <a:t>7</a:t>
            </a:fld>
            <a:endParaRPr lang="en-CA" dirty="0"/>
          </a:p>
        </p:txBody>
      </p:sp>
    </p:spTree>
    <p:extLst>
      <p:ext uri="{BB962C8B-B14F-4D97-AF65-F5344CB8AC3E}">
        <p14:creationId xmlns:p14="http://schemas.microsoft.com/office/powerpoint/2010/main" val="310902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1" dirty="0"/>
              <a:t>Et un gros merci à la conseillère Laura </a:t>
            </a:r>
            <a:r>
              <a:rPr lang="fr-CA" sz="1800" b="1" dirty="0" err="1"/>
              <a:t>Dudas</a:t>
            </a:r>
            <a:r>
              <a:rPr lang="fr-CA" sz="1800" b="1" dirty="0"/>
              <a:t> pour son appui tout au long de ces dernières années.</a:t>
            </a:r>
            <a:endParaRPr lang="en-CA" sz="1800" b="1" dirty="0"/>
          </a:p>
        </p:txBody>
      </p:sp>
      <p:sp>
        <p:nvSpPr>
          <p:cNvPr id="4" name="Slide Number Placeholder 3"/>
          <p:cNvSpPr>
            <a:spLocks noGrp="1"/>
          </p:cNvSpPr>
          <p:nvPr>
            <p:ph type="sldNum" sz="quarter" idx="5"/>
          </p:nvPr>
        </p:nvSpPr>
        <p:spPr/>
        <p:txBody>
          <a:bodyPr/>
          <a:lstStyle/>
          <a:p>
            <a:fld id="{C82AB888-751F-446D-AC06-98962E423601}" type="slidenum">
              <a:rPr lang="en-CA" smtClean="0"/>
              <a:t>8</a:t>
            </a:fld>
            <a:endParaRPr lang="en-CA"/>
          </a:p>
        </p:txBody>
      </p:sp>
    </p:spTree>
    <p:extLst>
      <p:ext uri="{BB962C8B-B14F-4D97-AF65-F5344CB8AC3E}">
        <p14:creationId xmlns:p14="http://schemas.microsoft.com/office/powerpoint/2010/main" val="410126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D69549-5DE5-4180-A7D6-80B1DE66A698}" type="datetime1">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3EEFE9-A5CB-403E-AECA-D536CEC3BBE0}"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84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8E7AB6-1FBE-4600-8CE4-AC249742F78B}" type="datetime1">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56835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E121F0-7100-47C6-8EB8-EDFDC667D5E3}" type="datetime1">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1256262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250CEA2-C7D3-4A9D-A6A0-AAE066B448E6}" type="datetime1">
              <a:rPr lang="en-CA" smtClean="0"/>
              <a:t>2020-11-20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2539676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D6A06-E429-49AF-8045-145E9548E2E0}" type="datetime1">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34052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2089D7-E34A-4A96-BC39-9A5A4FFDFCB7}" type="datetime1">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3EEFE9-A5CB-403E-AECA-D536CEC3BBE0}"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13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0CA0E-C7D2-46AE-8109-B98D331F852E}" type="datetime1">
              <a:rPr lang="en-CA" smtClean="0"/>
              <a:t>2020-11-20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419983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CA8D41-7311-4964-A5CE-5DEB7E34E60E}" type="datetime1">
              <a:rPr lang="en-CA" smtClean="0"/>
              <a:t>2020-11-20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259050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2E9BC3-FC0A-4C3E-BE91-8811D5C492BC}" type="datetime1">
              <a:rPr lang="en-CA" smtClean="0"/>
              <a:t>2020-11-20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1842664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732FC43-64C2-4738-8768-75CB4FF1BB1C}" type="datetime1">
              <a:rPr lang="en-CA" smtClean="0"/>
              <a:t>2020-11-20</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24783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D2B6E8F-217B-41AE-9C7D-F746BC5D94D6}" type="datetime1">
              <a:rPr lang="en-CA" smtClean="0"/>
              <a:t>2020-11-20</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D3EEFE9-A5CB-403E-AECA-D536CEC3BBE0}" type="slidenum">
              <a:rPr lang="en-CA" smtClean="0"/>
              <a:t>‹#›</a:t>
            </a:fld>
            <a:endParaRPr lang="en-CA"/>
          </a:p>
        </p:txBody>
      </p:sp>
    </p:spTree>
    <p:extLst>
      <p:ext uri="{BB962C8B-B14F-4D97-AF65-F5344CB8AC3E}">
        <p14:creationId xmlns:p14="http://schemas.microsoft.com/office/powerpoint/2010/main" val="19898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36B63C-7113-4026-808E-97A66D0980D7}" type="datetime1">
              <a:rPr lang="en-CA" smtClean="0"/>
              <a:t>2020-11-20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3EEFE9-A5CB-403E-AECA-D536CEC3BBE0}" type="slidenum">
              <a:rPr lang="en-CA" smtClean="0"/>
              <a:t>‹#›</a:t>
            </a:fld>
            <a:endParaRPr lang="en-CA"/>
          </a:p>
        </p:txBody>
      </p:sp>
    </p:spTree>
    <p:extLst>
      <p:ext uri="{BB962C8B-B14F-4D97-AF65-F5344CB8AC3E}">
        <p14:creationId xmlns:p14="http://schemas.microsoft.com/office/powerpoint/2010/main" val="81679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321EC4-DEF0-4109-A63A-1A89C7F64B67}" type="datetime1">
              <a:rPr lang="en-CA" smtClean="0"/>
              <a:t>2020-11-20</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D3EEFE9-A5CB-403E-AECA-D536CEC3BBE0}"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50077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rafo.ca/"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hyperlink" Target="mailto:dg@rafo.ca" TargetMode="External"/><Relationship Id="rId4" Type="http://schemas.openxmlformats.org/officeDocument/2006/relationships/hyperlink" Target="mailto:info@rafo.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E61256A-F2A9-4A05-9B10-4C9062B44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782EA7B2-4A65-4C9F-8CCD-7E643F2DF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2024819"/>
            <a:ext cx="6275667" cy="2808361"/>
          </a:xfrm>
          <a:prstGeom prst="rect">
            <a:avLst/>
          </a:prstGeom>
        </p:spPr>
      </p:pic>
      <p:sp>
        <p:nvSpPr>
          <p:cNvPr id="48" name="Rectangle 47">
            <a:extLst>
              <a:ext uri="{FF2B5EF4-FFF2-40B4-BE49-F238E27FC236}">
                <a16:creationId xmlns:a16="http://schemas.microsoft.com/office/drawing/2014/main" id="{8B263507-3AEE-4000-B76D-C3E1320C3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a:extLst>
              <a:ext uri="{FF2B5EF4-FFF2-40B4-BE49-F238E27FC236}">
                <a16:creationId xmlns:a16="http://schemas.microsoft.com/office/drawing/2014/main" id="{1AD84CB1-A8D6-494F-AF58-2116607C1E77}"/>
              </a:ext>
            </a:extLst>
          </p:cNvPr>
          <p:cNvSpPr>
            <a:spLocks noGrp="1"/>
          </p:cNvSpPr>
          <p:nvPr>
            <p:ph type="ctrTitle"/>
          </p:nvPr>
        </p:nvSpPr>
        <p:spPr>
          <a:xfrm>
            <a:off x="7764087" y="640080"/>
            <a:ext cx="4317077" cy="4061356"/>
          </a:xfrm>
        </p:spPr>
        <p:txBody>
          <a:bodyPr>
            <a:normAutofit fontScale="90000"/>
          </a:bodyPr>
          <a:lstStyle/>
          <a:p>
            <a:r>
              <a:rPr lang="fr-CA" sz="4400" dirty="0">
                <a:solidFill>
                  <a:srgbClr val="FFFFFF"/>
                </a:solidFill>
              </a:rPr>
              <a:t>Présentation du RAFO au forum des aînés du quartier </a:t>
            </a:r>
            <a:r>
              <a:rPr lang="fr-CA" sz="4400" dirty="0" err="1">
                <a:solidFill>
                  <a:srgbClr val="FFFFFF"/>
                </a:solidFill>
              </a:rPr>
              <a:t>Innes</a:t>
            </a:r>
            <a:br>
              <a:rPr lang="fr-CA" sz="4400" dirty="0">
                <a:solidFill>
                  <a:srgbClr val="FFFFFF"/>
                </a:solidFill>
              </a:rPr>
            </a:br>
            <a:r>
              <a:rPr lang="fr-CA" sz="4400" dirty="0">
                <a:solidFill>
                  <a:srgbClr val="FFFFFF"/>
                </a:solidFill>
              </a:rPr>
              <a:t>Priorités 2020-2021</a:t>
            </a:r>
            <a:br>
              <a:rPr lang="fr-CA" sz="4400" dirty="0">
                <a:solidFill>
                  <a:srgbClr val="FFFFFF"/>
                </a:solidFill>
              </a:rPr>
            </a:br>
            <a:endParaRPr lang="en-CA" sz="4400" dirty="0">
              <a:solidFill>
                <a:srgbClr val="FFFFFF"/>
              </a:solidFill>
            </a:endParaRPr>
          </a:p>
        </p:txBody>
      </p:sp>
      <p:sp>
        <p:nvSpPr>
          <p:cNvPr id="10" name="Subtitle 9">
            <a:extLst>
              <a:ext uri="{FF2B5EF4-FFF2-40B4-BE49-F238E27FC236}">
                <a16:creationId xmlns:a16="http://schemas.microsoft.com/office/drawing/2014/main" id="{68D29AE2-E52D-4901-A4C5-97B2016C7450}"/>
              </a:ext>
            </a:extLst>
          </p:cNvPr>
          <p:cNvSpPr>
            <a:spLocks noGrp="1"/>
          </p:cNvSpPr>
          <p:nvPr>
            <p:ph type="subTitle" idx="1"/>
          </p:nvPr>
        </p:nvSpPr>
        <p:spPr>
          <a:xfrm>
            <a:off x="8096884" y="4943302"/>
            <a:ext cx="3659247" cy="1274617"/>
          </a:xfrm>
        </p:spPr>
        <p:txBody>
          <a:bodyPr>
            <a:normAutofit/>
          </a:bodyPr>
          <a:lstStyle/>
          <a:p>
            <a:r>
              <a:rPr lang="fr-CA" sz="1500" i="1" dirty="0">
                <a:solidFill>
                  <a:srgbClr val="FFFFFF"/>
                </a:solidFill>
                <a:latin typeface="Ink Free" panose="03080402000500000000" pitchFamily="66" charset="0"/>
              </a:rPr>
              <a:t>Présenté par Jean-Pierre Gravel, secrétaire du RAFO</a:t>
            </a:r>
          </a:p>
          <a:p>
            <a:r>
              <a:rPr lang="fr-CA" sz="1500" i="1" dirty="0">
                <a:solidFill>
                  <a:srgbClr val="FFFFFF"/>
                </a:solidFill>
                <a:latin typeface="Ink Free" panose="03080402000500000000" pitchFamily="66" charset="0"/>
              </a:rPr>
              <a:t>Le 20 novembre 2020</a:t>
            </a:r>
            <a:endParaRPr lang="en-CA" sz="1500" i="1" dirty="0">
              <a:solidFill>
                <a:srgbClr val="FFFFFF"/>
              </a:solidFill>
              <a:latin typeface="Ink Free" panose="03080402000500000000" pitchFamily="66" charset="0"/>
            </a:endParaRPr>
          </a:p>
        </p:txBody>
      </p:sp>
      <p:sp>
        <p:nvSpPr>
          <p:cNvPr id="50" name="Rectangle 49">
            <a:extLst>
              <a:ext uri="{FF2B5EF4-FFF2-40B4-BE49-F238E27FC236}">
                <a16:creationId xmlns:a16="http://schemas.microsoft.com/office/drawing/2014/main" id="{F5FF26C9-F144-4874-B745-B27A21191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1">
            <a:extLst>
              <a:ext uri="{FF2B5EF4-FFF2-40B4-BE49-F238E27FC236}">
                <a16:creationId xmlns:a16="http://schemas.microsoft.com/office/drawing/2014/main" id="{74EEBDFB-1EB3-496A-83EE-6F6EE31450D0}"/>
              </a:ext>
            </a:extLst>
          </p:cNvPr>
          <p:cNvSpPr>
            <a:spLocks noGrp="1"/>
          </p:cNvSpPr>
          <p:nvPr>
            <p:ph type="sldNum" sz="quarter" idx="12"/>
          </p:nvPr>
        </p:nvSpPr>
        <p:spPr>
          <a:xfrm>
            <a:off x="11030574" y="6459785"/>
            <a:ext cx="725557" cy="365125"/>
          </a:xfrm>
        </p:spPr>
        <p:txBody>
          <a:bodyPr>
            <a:normAutofit/>
          </a:bodyPr>
          <a:lstStyle/>
          <a:p>
            <a:pPr>
              <a:spcAft>
                <a:spcPts val="600"/>
              </a:spcAft>
            </a:pPr>
            <a:fld id="{1D3EEFE9-A5CB-403E-AECA-D536CEC3BBE0}" type="slidenum">
              <a:rPr lang="en-CA" smtClean="0"/>
              <a:pPr>
                <a:spcAft>
                  <a:spcPts val="600"/>
                </a:spcAft>
              </a:pPr>
              <a:t>1</a:t>
            </a:fld>
            <a:endParaRPr lang="en-CA"/>
          </a:p>
        </p:txBody>
      </p:sp>
    </p:spTree>
    <p:extLst>
      <p:ext uri="{BB962C8B-B14F-4D97-AF65-F5344CB8AC3E}">
        <p14:creationId xmlns:p14="http://schemas.microsoft.com/office/powerpoint/2010/main" val="2195603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B75165E-0846-4D98-AC6E-3357E38A2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C7D0988C-FE64-44CF-A3D0-EF505813C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2BB7D857-558C-46CC-8DAF-25C7BC8B1A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D03F1B22-6BE5-407A-9027-D46237C73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362F7AA0-D115-49F1-97A5-0B0F5F520504}"/>
              </a:ext>
            </a:extLst>
          </p:cNvPr>
          <p:cNvSpPr>
            <a:spLocks noGrp="1"/>
          </p:cNvSpPr>
          <p:nvPr>
            <p:ph type="title"/>
          </p:nvPr>
        </p:nvSpPr>
        <p:spPr>
          <a:xfrm>
            <a:off x="5092505" y="457200"/>
            <a:ext cx="6465496" cy="1033975"/>
          </a:xfrm>
        </p:spPr>
        <p:txBody>
          <a:bodyPr vert="horz" lIns="91440" tIns="45720" rIns="91440" bIns="45720" rtlCol="0" anchor="b">
            <a:normAutofit/>
          </a:bodyPr>
          <a:lstStyle/>
          <a:p>
            <a:r>
              <a:rPr lang="en-US" sz="3200" b="1" dirty="0">
                <a:solidFill>
                  <a:schemeClr val="tx1">
                    <a:lumMod val="75000"/>
                    <a:lumOff val="25000"/>
                  </a:schemeClr>
                </a:solidFill>
              </a:rPr>
              <a:t>Faits </a:t>
            </a:r>
            <a:r>
              <a:rPr lang="en-US" sz="3200" b="1" dirty="0" err="1">
                <a:solidFill>
                  <a:schemeClr val="tx1">
                    <a:lumMod val="75000"/>
                    <a:lumOff val="25000"/>
                  </a:schemeClr>
                </a:solidFill>
              </a:rPr>
              <a:t>saillants</a:t>
            </a:r>
            <a:r>
              <a:rPr lang="en-US" sz="3200" b="1" dirty="0">
                <a:solidFill>
                  <a:schemeClr val="tx1">
                    <a:lumMod val="75000"/>
                    <a:lumOff val="25000"/>
                  </a:schemeClr>
                </a:solidFill>
              </a:rPr>
              <a:t> 2020 -2021 à </a:t>
            </a:r>
            <a:r>
              <a:rPr lang="en-US" sz="3200" b="1" dirty="0" err="1">
                <a:solidFill>
                  <a:schemeClr val="tx1">
                    <a:lumMod val="75000"/>
                    <a:lumOff val="25000"/>
                  </a:schemeClr>
                </a:solidFill>
              </a:rPr>
              <a:t>ce</a:t>
            </a:r>
            <a:r>
              <a:rPr lang="en-US" sz="3200" b="1" dirty="0">
                <a:solidFill>
                  <a:schemeClr val="tx1">
                    <a:lumMod val="75000"/>
                    <a:lumOff val="25000"/>
                  </a:schemeClr>
                </a:solidFill>
              </a:rPr>
              <a:t> jour</a:t>
            </a:r>
            <a:br>
              <a:rPr lang="en-US" sz="3200" b="1" dirty="0">
                <a:solidFill>
                  <a:schemeClr val="tx1">
                    <a:lumMod val="75000"/>
                    <a:lumOff val="25000"/>
                  </a:schemeClr>
                </a:solidFill>
              </a:rPr>
            </a:br>
            <a:r>
              <a:rPr lang="en-US" sz="3200" b="1" dirty="0" err="1">
                <a:solidFill>
                  <a:schemeClr val="tx1">
                    <a:lumMod val="75000"/>
                    <a:lumOff val="25000"/>
                  </a:schemeClr>
                </a:solidFill>
              </a:rPr>
              <a:t>en</a:t>
            </a:r>
            <a:r>
              <a:rPr lang="en-US" sz="3200" b="1" dirty="0">
                <a:solidFill>
                  <a:schemeClr val="tx1">
                    <a:lumMod val="75000"/>
                    <a:lumOff val="25000"/>
                  </a:schemeClr>
                </a:solidFill>
              </a:rPr>
              <a:t> temps de </a:t>
            </a:r>
            <a:r>
              <a:rPr lang="en-US" sz="3200" b="1" dirty="0" err="1">
                <a:solidFill>
                  <a:schemeClr val="tx1">
                    <a:lumMod val="75000"/>
                    <a:lumOff val="25000"/>
                  </a:schemeClr>
                </a:solidFill>
              </a:rPr>
              <a:t>pandémie</a:t>
            </a:r>
            <a:r>
              <a:rPr lang="en-US" sz="3200" b="1" dirty="0">
                <a:solidFill>
                  <a:schemeClr val="tx1">
                    <a:lumMod val="75000"/>
                    <a:lumOff val="25000"/>
                  </a:schemeClr>
                </a:solidFill>
              </a:rPr>
              <a:t> de la COVID-19</a:t>
            </a:r>
          </a:p>
        </p:txBody>
      </p:sp>
      <p:cxnSp>
        <p:nvCxnSpPr>
          <p:cNvPr id="27" name="Straight Connector 26">
            <a:extLst>
              <a:ext uri="{FF2B5EF4-FFF2-40B4-BE49-F238E27FC236}">
                <a16:creationId xmlns:a16="http://schemas.microsoft.com/office/drawing/2014/main" id="{BCF72216-3032-4D96-A301-EF60ADBF4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A667DFF8-9948-4D6F-913F-F52A076B36F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694" r="5977"/>
          <a:stretch/>
        </p:blipFill>
        <p:spPr>
          <a:xfrm>
            <a:off x="633999" y="3218101"/>
            <a:ext cx="4020296" cy="2476136"/>
          </a:xfrm>
          <a:prstGeom prst="rect">
            <a:avLst/>
          </a:prstGeom>
        </p:spPr>
      </p:pic>
      <p:sp>
        <p:nvSpPr>
          <p:cNvPr id="14" name="Text Placeholder 13">
            <a:extLst>
              <a:ext uri="{FF2B5EF4-FFF2-40B4-BE49-F238E27FC236}">
                <a16:creationId xmlns:a16="http://schemas.microsoft.com/office/drawing/2014/main" id="{6B1F20FB-C444-48C8-9387-4B13AE5B437A}"/>
              </a:ext>
            </a:extLst>
          </p:cNvPr>
          <p:cNvSpPr>
            <a:spLocks noGrp="1"/>
          </p:cNvSpPr>
          <p:nvPr>
            <p:ph type="body" sz="half" idx="2"/>
          </p:nvPr>
        </p:nvSpPr>
        <p:spPr>
          <a:xfrm>
            <a:off x="5092505" y="1659685"/>
            <a:ext cx="6850966" cy="4544167"/>
          </a:xfrm>
        </p:spPr>
        <p:txBody>
          <a:bodyPr vert="horz" lIns="0" tIns="45720" rIns="0" bIns="45720" rtlCol="0">
            <a:normAutofit lnSpcReduction="10000"/>
          </a:bodyPr>
          <a:lstStyle/>
          <a:p>
            <a:pPr marL="342900" indent="-342900">
              <a:buFont typeface="Calibri" panose="020F0502020204030204" pitchFamily="34" charset="0"/>
              <a:buChar char="•"/>
            </a:pPr>
            <a:r>
              <a:rPr lang="en-US" sz="2600" b="1" dirty="0">
                <a:solidFill>
                  <a:schemeClr val="tx1">
                    <a:lumMod val="75000"/>
                    <a:lumOff val="25000"/>
                  </a:schemeClr>
                </a:solidFill>
              </a:rPr>
              <a:t>Plan de </a:t>
            </a:r>
            <a:r>
              <a:rPr lang="en-US" sz="2600" b="1" dirty="0" err="1">
                <a:solidFill>
                  <a:schemeClr val="tx1">
                    <a:lumMod val="75000"/>
                    <a:lumOff val="25000"/>
                  </a:schemeClr>
                </a:solidFill>
              </a:rPr>
              <a:t>continuité</a:t>
            </a:r>
            <a:endParaRPr lang="en-US" sz="2600" b="1" dirty="0">
              <a:solidFill>
                <a:schemeClr val="tx1">
                  <a:lumMod val="75000"/>
                  <a:lumOff val="25000"/>
                </a:schemeClr>
              </a:solidFill>
            </a:endParaRPr>
          </a:p>
          <a:p>
            <a:pPr marL="342900" indent="-342900">
              <a:buFont typeface="Calibri" panose="020F0502020204030204" pitchFamily="34" charset="0"/>
              <a:buChar char="•"/>
            </a:pPr>
            <a:r>
              <a:rPr lang="en-US" sz="2600" b="1" dirty="0">
                <a:solidFill>
                  <a:schemeClr val="tx1">
                    <a:lumMod val="75000"/>
                    <a:lumOff val="25000"/>
                  </a:schemeClr>
                </a:solidFill>
              </a:rPr>
              <a:t>Plan de reprise - </a:t>
            </a:r>
            <a:r>
              <a:rPr lang="en-US" sz="2600" dirty="0">
                <a:solidFill>
                  <a:schemeClr val="tx1">
                    <a:lumMod val="75000"/>
                    <a:lumOff val="25000"/>
                  </a:schemeClr>
                </a:solidFill>
              </a:rPr>
              <a:t>5 volets :</a:t>
            </a:r>
            <a:r>
              <a:rPr lang="en-US" sz="2600" dirty="0"/>
              <a:t> volets :</a:t>
            </a:r>
          </a:p>
          <a:p>
            <a:pPr marL="800100" lvl="1" indent="-342900">
              <a:buFont typeface="Calibri" panose="020F0502020204030204" pitchFamily="34" charset="0"/>
              <a:buAutoNum type="arabicPeriod"/>
            </a:pPr>
            <a:r>
              <a:rPr lang="en-US" sz="2200" dirty="0" err="1"/>
              <a:t>Contexte</a:t>
            </a:r>
            <a:r>
              <a:rPr lang="en-US" sz="2200" dirty="0"/>
              <a:t> </a:t>
            </a:r>
            <a:r>
              <a:rPr lang="en-US" sz="2200" dirty="0" err="1"/>
              <a:t>général</a:t>
            </a:r>
            <a:r>
              <a:rPr lang="en-US" sz="2200" dirty="0"/>
              <a:t> et </a:t>
            </a:r>
            <a:r>
              <a:rPr lang="en-US" sz="2200" dirty="0" err="1"/>
              <a:t>nouvelles</a:t>
            </a:r>
            <a:r>
              <a:rPr lang="en-US" sz="2200" dirty="0"/>
              <a:t> </a:t>
            </a:r>
            <a:r>
              <a:rPr lang="en-US" sz="2200" b="1" dirty="0" err="1"/>
              <a:t>procédures</a:t>
            </a:r>
            <a:r>
              <a:rPr lang="en-US" sz="2200" b="1" dirty="0"/>
              <a:t> </a:t>
            </a:r>
            <a:r>
              <a:rPr lang="en-US" sz="2200" b="1" dirty="0" err="1"/>
              <a:t>opérationnelles</a:t>
            </a:r>
            <a:r>
              <a:rPr lang="en-US" sz="2200" dirty="0"/>
              <a:t> </a:t>
            </a:r>
            <a:r>
              <a:rPr lang="en-US" sz="2200" dirty="0" err="1"/>
              <a:t>en</a:t>
            </a:r>
            <a:r>
              <a:rPr lang="en-US" sz="2200" dirty="0"/>
              <a:t> </a:t>
            </a:r>
            <a:r>
              <a:rPr lang="en-US" sz="2200" dirty="0" err="1"/>
              <a:t>réduisant</a:t>
            </a:r>
            <a:r>
              <a:rPr lang="en-US" sz="2200" dirty="0"/>
              <a:t> les </a:t>
            </a:r>
            <a:r>
              <a:rPr lang="en-US" sz="2200" dirty="0" err="1"/>
              <a:t>risques</a:t>
            </a:r>
            <a:endParaRPr lang="en-US" sz="2200" dirty="0"/>
          </a:p>
          <a:p>
            <a:pPr marL="800100" lvl="1" indent="-342900">
              <a:buFont typeface="Calibri" panose="020F0502020204030204" pitchFamily="34" charset="0"/>
              <a:buAutoNum type="arabicPeriod"/>
            </a:pPr>
            <a:r>
              <a:rPr lang="en-US" sz="2200" b="1" dirty="0" err="1"/>
              <a:t>Santé</a:t>
            </a:r>
            <a:r>
              <a:rPr lang="en-US" sz="2200" b="1" dirty="0"/>
              <a:t> et </a:t>
            </a:r>
            <a:r>
              <a:rPr lang="en-US" sz="2200" b="1" dirty="0" err="1"/>
              <a:t>sécurité</a:t>
            </a:r>
            <a:r>
              <a:rPr lang="en-US" sz="2200" b="1" dirty="0"/>
              <a:t> et </a:t>
            </a:r>
            <a:r>
              <a:rPr lang="en-US" sz="2200" b="1" dirty="0" err="1"/>
              <a:t>réduction</a:t>
            </a:r>
            <a:r>
              <a:rPr lang="en-US" sz="2200" b="1" dirty="0"/>
              <a:t> des </a:t>
            </a:r>
            <a:r>
              <a:rPr lang="en-US" sz="2200" b="1" dirty="0" err="1"/>
              <a:t>risques</a:t>
            </a:r>
            <a:r>
              <a:rPr lang="en-US" sz="2200" b="1" dirty="0"/>
              <a:t> </a:t>
            </a:r>
            <a:r>
              <a:rPr lang="en-US" sz="2200" dirty="0"/>
              <a:t>de transmission </a:t>
            </a:r>
          </a:p>
          <a:p>
            <a:pPr marL="800100" lvl="1" indent="-342900">
              <a:buFont typeface="Calibri" panose="020F0502020204030204" pitchFamily="34" charset="0"/>
              <a:buAutoNum type="arabicPeriod"/>
            </a:pPr>
            <a:r>
              <a:rPr lang="en-US" sz="2200" b="1" dirty="0"/>
              <a:t>Exclusions</a:t>
            </a:r>
            <a:r>
              <a:rPr lang="en-US" sz="2200" dirty="0"/>
              <a:t>, identification des </a:t>
            </a:r>
            <a:r>
              <a:rPr lang="en-US" sz="2200" dirty="0" err="1"/>
              <a:t>cas</a:t>
            </a:r>
            <a:r>
              <a:rPr lang="en-US" sz="2200" dirty="0"/>
              <a:t> et </a:t>
            </a:r>
            <a:r>
              <a:rPr lang="en-US" sz="2200" dirty="0" err="1"/>
              <a:t>procédures</a:t>
            </a:r>
            <a:r>
              <a:rPr lang="en-US" sz="2200" dirty="0"/>
              <a:t> </a:t>
            </a:r>
            <a:r>
              <a:rPr lang="en-US" sz="2200" dirty="0" err="1"/>
              <a:t>d’isolement</a:t>
            </a:r>
            <a:endParaRPr lang="en-US" sz="2200" dirty="0"/>
          </a:p>
          <a:p>
            <a:pPr marL="800100" lvl="1" indent="-342900">
              <a:buFont typeface="Calibri" panose="020F0502020204030204" pitchFamily="34" charset="0"/>
              <a:buAutoNum type="arabicPeriod"/>
            </a:pPr>
            <a:r>
              <a:rPr lang="en-US" sz="2200" b="1" dirty="0"/>
              <a:t>Communication</a:t>
            </a:r>
            <a:r>
              <a:rPr lang="en-US" sz="2200" dirty="0"/>
              <a:t> à </a:t>
            </a:r>
            <a:r>
              <a:rPr lang="en-US" sz="2200" dirty="0" err="1"/>
              <a:t>l’interne</a:t>
            </a:r>
            <a:r>
              <a:rPr lang="en-US" sz="2200" dirty="0"/>
              <a:t>, avec </a:t>
            </a:r>
            <a:r>
              <a:rPr lang="en-US" sz="2200" dirty="0" err="1"/>
              <a:t>l’extérieur</a:t>
            </a:r>
            <a:r>
              <a:rPr lang="en-US" sz="2200" dirty="0"/>
              <a:t> et avec </a:t>
            </a:r>
            <a:r>
              <a:rPr lang="en-US" sz="2200" dirty="0" err="1"/>
              <a:t>Santé</a:t>
            </a:r>
            <a:r>
              <a:rPr lang="en-US" sz="2200" dirty="0"/>
              <a:t> </a:t>
            </a:r>
            <a:r>
              <a:rPr lang="en-US" sz="2200" dirty="0" err="1"/>
              <a:t>publique</a:t>
            </a:r>
            <a:r>
              <a:rPr lang="en-US" sz="2200" dirty="0"/>
              <a:t> </a:t>
            </a:r>
            <a:r>
              <a:rPr lang="en-US" sz="2200" dirty="0" err="1"/>
              <a:t>en</a:t>
            </a:r>
            <a:r>
              <a:rPr lang="en-US" sz="2200" dirty="0"/>
              <a:t> </a:t>
            </a:r>
            <a:r>
              <a:rPr lang="en-US" sz="2200" dirty="0" err="1"/>
              <a:t>cas</a:t>
            </a:r>
            <a:r>
              <a:rPr lang="en-US" sz="2200" dirty="0"/>
              <a:t> </a:t>
            </a:r>
            <a:r>
              <a:rPr lang="en-US" sz="2200" dirty="0" err="1"/>
              <a:t>d’éclosion</a:t>
            </a:r>
            <a:endParaRPr lang="en-US" sz="2200" dirty="0"/>
          </a:p>
          <a:p>
            <a:pPr marL="800100" lvl="1" indent="-342900">
              <a:buFont typeface="Calibri" panose="020F0502020204030204" pitchFamily="34" charset="0"/>
              <a:buAutoNum type="arabicPeriod"/>
            </a:pPr>
            <a:r>
              <a:rPr lang="en-US" sz="2200" b="1" dirty="0" err="1"/>
              <a:t>Soutien</a:t>
            </a:r>
            <a:r>
              <a:rPr lang="en-US" sz="2200" dirty="0"/>
              <a:t> aux </a:t>
            </a:r>
            <a:r>
              <a:rPr lang="en-US" sz="2200" dirty="0" err="1"/>
              <a:t>employés</a:t>
            </a:r>
            <a:r>
              <a:rPr lang="en-US" sz="2200" dirty="0"/>
              <a:t> et aux </a:t>
            </a:r>
            <a:r>
              <a:rPr lang="en-US" sz="2200" dirty="0" err="1"/>
              <a:t>bénévoles</a:t>
            </a:r>
            <a:endParaRPr lang="en-US" sz="2200" dirty="0"/>
          </a:p>
          <a:p>
            <a:pPr lvl="1"/>
            <a:endParaRPr lang="en-US" sz="2200" dirty="0"/>
          </a:p>
          <a:p>
            <a:pPr marL="285750" indent="-285750">
              <a:buFont typeface="Calibri" panose="020F0502020204030204" pitchFamily="34" charset="0"/>
              <a:buChar char="•"/>
            </a:pPr>
            <a:r>
              <a:rPr lang="en-US" sz="2400" b="1" dirty="0">
                <a:solidFill>
                  <a:schemeClr val="tx1">
                    <a:lumMod val="75000"/>
                    <a:lumOff val="25000"/>
                  </a:schemeClr>
                </a:solidFill>
              </a:rPr>
              <a:t>Diversification des sources de </a:t>
            </a:r>
            <a:r>
              <a:rPr lang="en-US" sz="2400" b="1" dirty="0" err="1">
                <a:solidFill>
                  <a:schemeClr val="tx1">
                    <a:lumMod val="75000"/>
                    <a:lumOff val="25000"/>
                  </a:schemeClr>
                </a:solidFill>
              </a:rPr>
              <a:t>financement</a:t>
            </a:r>
            <a:r>
              <a:rPr lang="en-US" sz="2400" b="1" dirty="0">
                <a:solidFill>
                  <a:schemeClr val="tx1">
                    <a:lumMod val="75000"/>
                    <a:lumOff val="25000"/>
                  </a:schemeClr>
                </a:solidFill>
              </a:rPr>
              <a:t> </a:t>
            </a: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29" name="Rectangle 28">
            <a:extLst>
              <a:ext uri="{FF2B5EF4-FFF2-40B4-BE49-F238E27FC236}">
                <a16:creationId xmlns:a16="http://schemas.microsoft.com/office/drawing/2014/main" id="{80D990FE-A961-4BD0-BE00-23C4B8CFA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750844DA-CE45-4F7E-A994-16D702DBC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1">
            <a:extLst>
              <a:ext uri="{FF2B5EF4-FFF2-40B4-BE49-F238E27FC236}">
                <a16:creationId xmlns:a16="http://schemas.microsoft.com/office/drawing/2014/main" id="{10A6F4EB-F351-46B9-BD25-81E23A929BE4}"/>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1D3EEFE9-A5CB-403E-AECA-D536CEC3BBE0}" type="slidenum">
              <a:rPr lang="en-US" smtClean="0"/>
              <a:pPr>
                <a:spcAft>
                  <a:spcPts val="600"/>
                </a:spcAft>
              </a:pPr>
              <a:t>2</a:t>
            </a:fld>
            <a:endParaRPr lang="en-US"/>
          </a:p>
        </p:txBody>
      </p:sp>
      <p:pic>
        <p:nvPicPr>
          <p:cNvPr id="6" name="Picture 5" descr="Logo&#10;&#10;Description automatically generated">
            <a:extLst>
              <a:ext uri="{FF2B5EF4-FFF2-40B4-BE49-F238E27FC236}">
                <a16:creationId xmlns:a16="http://schemas.microsoft.com/office/drawing/2014/main" id="{6A6A81CB-FA2E-45AA-A98E-345025CC5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99" y="637768"/>
            <a:ext cx="4040795" cy="1810010"/>
          </a:xfrm>
          <a:prstGeom prst="rect">
            <a:avLst/>
          </a:prstGeom>
        </p:spPr>
      </p:pic>
    </p:spTree>
    <p:extLst>
      <p:ext uri="{BB962C8B-B14F-4D97-AF65-F5344CB8AC3E}">
        <p14:creationId xmlns:p14="http://schemas.microsoft.com/office/powerpoint/2010/main" val="482753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B655-BC7F-40BB-9C70-B09F4D99F1EB}"/>
              </a:ext>
            </a:extLst>
          </p:cNvPr>
          <p:cNvSpPr>
            <a:spLocks noGrp="1"/>
          </p:cNvSpPr>
          <p:nvPr>
            <p:ph type="title"/>
          </p:nvPr>
        </p:nvSpPr>
        <p:spPr>
          <a:xfrm>
            <a:off x="4073237" y="414997"/>
            <a:ext cx="7307528" cy="1069145"/>
          </a:xfrm>
        </p:spPr>
        <p:txBody>
          <a:bodyPr>
            <a:normAutofit fontScale="90000"/>
          </a:bodyPr>
          <a:lstStyle/>
          <a:p>
            <a:pPr algn="ctr"/>
            <a:r>
              <a:rPr lang="fr-CA" dirty="0"/>
              <a:t>Programmation virtuelle </a:t>
            </a:r>
            <a:br>
              <a:rPr lang="fr-CA" dirty="0"/>
            </a:br>
            <a:r>
              <a:rPr lang="fr-CA" dirty="0"/>
              <a:t>2020-2021</a:t>
            </a:r>
            <a:endParaRPr lang="en-CA" dirty="0"/>
          </a:p>
        </p:txBody>
      </p:sp>
      <p:sp>
        <p:nvSpPr>
          <p:cNvPr id="4" name="Text Placeholder 3">
            <a:extLst>
              <a:ext uri="{FF2B5EF4-FFF2-40B4-BE49-F238E27FC236}">
                <a16:creationId xmlns:a16="http://schemas.microsoft.com/office/drawing/2014/main" id="{D2B7C446-9705-43F2-97FE-FB41CE19F13E}"/>
              </a:ext>
            </a:extLst>
          </p:cNvPr>
          <p:cNvSpPr>
            <a:spLocks noGrp="1"/>
          </p:cNvSpPr>
          <p:nvPr>
            <p:ph type="body" idx="1"/>
          </p:nvPr>
        </p:nvSpPr>
        <p:spPr>
          <a:xfrm>
            <a:off x="571242" y="3803074"/>
            <a:ext cx="3448935" cy="387926"/>
          </a:xfrm>
        </p:spPr>
        <p:txBody>
          <a:bodyPr/>
          <a:lstStyle/>
          <a:p>
            <a:pPr algn="ctr"/>
            <a:r>
              <a:rPr lang="fr-CA" sz="2000" b="1" dirty="0"/>
              <a:t>Exercices virtuelles et hybrides</a:t>
            </a:r>
            <a:endParaRPr lang="en-CA" sz="2000" b="1" dirty="0"/>
          </a:p>
        </p:txBody>
      </p:sp>
      <p:pic>
        <p:nvPicPr>
          <p:cNvPr id="25" name="Picture Placeholder 24">
            <a:extLst>
              <a:ext uri="{FF2B5EF4-FFF2-40B4-BE49-F238E27FC236}">
                <a16:creationId xmlns:a16="http://schemas.microsoft.com/office/drawing/2014/main" id="{C6CD6475-1F50-43E2-AE8F-7B7BE43D6FDC}"/>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a:stretch/>
        </p:blipFill>
        <p:spPr>
          <a:xfrm>
            <a:off x="7923551" y="1851043"/>
            <a:ext cx="2481350" cy="1861012"/>
          </a:xfrm>
        </p:spPr>
      </p:pic>
      <p:sp>
        <p:nvSpPr>
          <p:cNvPr id="8" name="Text Placeholder 7">
            <a:extLst>
              <a:ext uri="{FF2B5EF4-FFF2-40B4-BE49-F238E27FC236}">
                <a16:creationId xmlns:a16="http://schemas.microsoft.com/office/drawing/2014/main" id="{6F6942F3-D4EB-496E-B2B6-BF5668B856D7}"/>
              </a:ext>
            </a:extLst>
          </p:cNvPr>
          <p:cNvSpPr>
            <a:spLocks noGrp="1"/>
          </p:cNvSpPr>
          <p:nvPr>
            <p:ph type="body" sz="half" idx="18"/>
          </p:nvPr>
        </p:nvSpPr>
        <p:spPr>
          <a:xfrm>
            <a:off x="688617" y="4239491"/>
            <a:ext cx="3448935" cy="2020632"/>
          </a:xfrm>
        </p:spPr>
        <p:txBody>
          <a:bodyPr>
            <a:normAutofit lnSpcReduction="10000"/>
          </a:bodyPr>
          <a:lstStyle/>
          <a:p>
            <a:pPr marL="285750" indent="-285750">
              <a:buFontTx/>
              <a:buChar char="-"/>
            </a:pPr>
            <a:r>
              <a:rPr lang="fr-CA" sz="2000" dirty="0" err="1"/>
              <a:t>Excercices</a:t>
            </a:r>
            <a:r>
              <a:rPr lang="fr-CA" sz="2000" dirty="0"/>
              <a:t> CASC</a:t>
            </a:r>
          </a:p>
          <a:p>
            <a:pPr marL="285750" indent="-285750">
              <a:buFontTx/>
              <a:buChar char="-"/>
            </a:pPr>
            <a:r>
              <a:rPr lang="fr-CA" sz="2000" dirty="0"/>
              <a:t>Danse en ligne avec distanciation</a:t>
            </a:r>
          </a:p>
          <a:p>
            <a:pPr marL="285750" indent="-285750">
              <a:buFontTx/>
              <a:buChar char="-"/>
            </a:pPr>
            <a:r>
              <a:rPr lang="fr-CA" sz="2000" dirty="0"/>
              <a:t>Ballon tambour</a:t>
            </a:r>
          </a:p>
          <a:p>
            <a:pPr marL="285750" indent="-285750">
              <a:buFontTx/>
              <a:buChar char="-"/>
            </a:pPr>
            <a:r>
              <a:rPr lang="fr-CA" sz="2000" dirty="0"/>
              <a:t>Etc.</a:t>
            </a:r>
          </a:p>
          <a:p>
            <a:pPr marL="285750" indent="-285750">
              <a:buFontTx/>
              <a:buChar char="-"/>
            </a:pPr>
            <a:endParaRPr lang="fr-CA" dirty="0"/>
          </a:p>
          <a:p>
            <a:pPr marL="285750" indent="-285750">
              <a:buFontTx/>
              <a:buChar char="-"/>
            </a:pPr>
            <a:endParaRPr lang="en-CA" dirty="0"/>
          </a:p>
        </p:txBody>
      </p:sp>
      <p:sp>
        <p:nvSpPr>
          <p:cNvPr id="5" name="Text Placeholder 4">
            <a:extLst>
              <a:ext uri="{FF2B5EF4-FFF2-40B4-BE49-F238E27FC236}">
                <a16:creationId xmlns:a16="http://schemas.microsoft.com/office/drawing/2014/main" id="{F1EF1845-F354-4933-8733-CE31D03DF02B}"/>
              </a:ext>
            </a:extLst>
          </p:cNvPr>
          <p:cNvSpPr>
            <a:spLocks noGrp="1"/>
          </p:cNvSpPr>
          <p:nvPr>
            <p:ph type="body" sz="quarter" idx="3"/>
          </p:nvPr>
        </p:nvSpPr>
        <p:spPr>
          <a:xfrm>
            <a:off x="4374264" y="3883378"/>
            <a:ext cx="2989428" cy="356113"/>
          </a:xfrm>
        </p:spPr>
        <p:txBody>
          <a:bodyPr/>
          <a:lstStyle/>
          <a:p>
            <a:pPr algn="ctr"/>
            <a:endParaRPr lang="fr-CA" sz="2000" b="1" dirty="0"/>
          </a:p>
          <a:p>
            <a:pPr algn="ctr"/>
            <a:endParaRPr lang="fr-CA" sz="2000" b="1" dirty="0"/>
          </a:p>
          <a:p>
            <a:pPr algn="ctr"/>
            <a:r>
              <a:rPr lang="fr-CA" sz="2000" b="1" dirty="0"/>
              <a:t>Cafés rencontres</a:t>
            </a:r>
            <a:endParaRPr lang="en-CA" sz="2000" b="1" dirty="0"/>
          </a:p>
        </p:txBody>
      </p:sp>
      <p:pic>
        <p:nvPicPr>
          <p:cNvPr id="17" name="Picture Placeholder 16">
            <a:extLst>
              <a:ext uri="{FF2B5EF4-FFF2-40B4-BE49-F238E27FC236}">
                <a16:creationId xmlns:a16="http://schemas.microsoft.com/office/drawing/2014/main" id="{66D6F5C4-3127-46D6-8447-801B176113B8}"/>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a:stretch/>
        </p:blipFill>
        <p:spPr>
          <a:xfrm>
            <a:off x="688617" y="1873260"/>
            <a:ext cx="3793950" cy="1790957"/>
          </a:xfrm>
        </p:spPr>
      </p:pic>
      <p:sp>
        <p:nvSpPr>
          <p:cNvPr id="9" name="Text Placeholder 8">
            <a:extLst>
              <a:ext uri="{FF2B5EF4-FFF2-40B4-BE49-F238E27FC236}">
                <a16:creationId xmlns:a16="http://schemas.microsoft.com/office/drawing/2014/main" id="{1A4B3397-BBF5-4775-97E0-59339BBF70EA}"/>
              </a:ext>
            </a:extLst>
          </p:cNvPr>
          <p:cNvSpPr>
            <a:spLocks noGrp="1"/>
          </p:cNvSpPr>
          <p:nvPr>
            <p:ph type="body" sz="half" idx="19"/>
          </p:nvPr>
        </p:nvSpPr>
        <p:spPr>
          <a:xfrm>
            <a:off x="4917828" y="4239491"/>
            <a:ext cx="2355169" cy="2020633"/>
          </a:xfrm>
        </p:spPr>
        <p:txBody>
          <a:bodyPr>
            <a:normAutofit fontScale="85000" lnSpcReduction="20000"/>
          </a:bodyPr>
          <a:lstStyle/>
          <a:p>
            <a:pPr marL="285750" indent="-285750">
              <a:buFontTx/>
              <a:buChar char="-"/>
            </a:pPr>
            <a:r>
              <a:rPr lang="fr-CA" sz="2000" dirty="0"/>
              <a:t>Café J’en </a:t>
            </a:r>
            <a:r>
              <a:rPr lang="fr-CA" sz="2000" dirty="0" err="1"/>
              <a:t>RAFO’le</a:t>
            </a:r>
            <a:endParaRPr lang="fr-CA" sz="2000" dirty="0"/>
          </a:p>
          <a:p>
            <a:pPr marL="285750" indent="-285750">
              <a:buFontTx/>
              <a:buChar char="-"/>
            </a:pPr>
            <a:r>
              <a:rPr lang="fr-CA" sz="2000" dirty="0"/>
              <a:t>Café voyages</a:t>
            </a:r>
          </a:p>
          <a:p>
            <a:pPr marL="285750" indent="-285750">
              <a:buFontTx/>
              <a:buChar char="-"/>
            </a:pPr>
            <a:r>
              <a:rPr lang="fr-CA" sz="2000" dirty="0"/>
              <a:t>Jeux virtuels</a:t>
            </a:r>
          </a:p>
          <a:p>
            <a:pPr marL="285750" indent="-285750">
              <a:buFontTx/>
              <a:buChar char="-"/>
            </a:pPr>
            <a:r>
              <a:rPr lang="fr-CA" sz="2000" dirty="0"/>
              <a:t>Rencontres lectures</a:t>
            </a:r>
          </a:p>
          <a:p>
            <a:pPr marL="285750" indent="-285750">
              <a:buFontTx/>
              <a:buChar char="-"/>
            </a:pPr>
            <a:r>
              <a:rPr lang="fr-CA" sz="2000" dirty="0"/>
              <a:t>Club de lecture - théâtre</a:t>
            </a:r>
          </a:p>
          <a:p>
            <a:pPr marL="285750" indent="-285750">
              <a:buFontTx/>
              <a:buChar char="-"/>
            </a:pPr>
            <a:endParaRPr lang="fr-CA" dirty="0"/>
          </a:p>
          <a:p>
            <a:pPr marL="285750" indent="-285750">
              <a:buFontTx/>
              <a:buChar char="-"/>
            </a:pPr>
            <a:endParaRPr lang="en-CA" dirty="0"/>
          </a:p>
        </p:txBody>
      </p:sp>
      <p:sp>
        <p:nvSpPr>
          <p:cNvPr id="6" name="Text Placeholder 5">
            <a:extLst>
              <a:ext uri="{FF2B5EF4-FFF2-40B4-BE49-F238E27FC236}">
                <a16:creationId xmlns:a16="http://schemas.microsoft.com/office/drawing/2014/main" id="{FB2FD887-EA89-4B3B-B9FA-EE7B432FD9B2}"/>
              </a:ext>
            </a:extLst>
          </p:cNvPr>
          <p:cNvSpPr>
            <a:spLocks noGrp="1"/>
          </p:cNvSpPr>
          <p:nvPr>
            <p:ph type="body" sz="quarter" idx="13"/>
          </p:nvPr>
        </p:nvSpPr>
        <p:spPr>
          <a:xfrm>
            <a:off x="8049732" y="3883379"/>
            <a:ext cx="2244195" cy="307622"/>
          </a:xfrm>
        </p:spPr>
        <p:txBody>
          <a:bodyPr/>
          <a:lstStyle/>
          <a:p>
            <a:pPr algn="ctr"/>
            <a:r>
              <a:rPr lang="fr-CA" sz="2000" b="1" dirty="0"/>
              <a:t>Bénévolat</a:t>
            </a:r>
            <a:endParaRPr lang="en-CA" sz="2000" b="1" dirty="0"/>
          </a:p>
        </p:txBody>
      </p:sp>
      <p:sp>
        <p:nvSpPr>
          <p:cNvPr id="10" name="Text Placeholder 9">
            <a:extLst>
              <a:ext uri="{FF2B5EF4-FFF2-40B4-BE49-F238E27FC236}">
                <a16:creationId xmlns:a16="http://schemas.microsoft.com/office/drawing/2014/main" id="{F9667825-5933-45BC-81B1-7BAC5F9907D0}"/>
              </a:ext>
            </a:extLst>
          </p:cNvPr>
          <p:cNvSpPr>
            <a:spLocks noGrp="1"/>
          </p:cNvSpPr>
          <p:nvPr>
            <p:ph type="body" sz="half" idx="20"/>
          </p:nvPr>
        </p:nvSpPr>
        <p:spPr>
          <a:xfrm>
            <a:off x="7923551" y="4239490"/>
            <a:ext cx="3533233" cy="2020633"/>
          </a:xfrm>
        </p:spPr>
        <p:txBody>
          <a:bodyPr>
            <a:noAutofit/>
          </a:bodyPr>
          <a:lstStyle/>
          <a:p>
            <a:pPr marL="285750" indent="-285750">
              <a:lnSpc>
                <a:spcPct val="100000"/>
              </a:lnSpc>
              <a:spcBef>
                <a:spcPts val="0"/>
              </a:spcBef>
              <a:spcAft>
                <a:spcPts val="0"/>
              </a:spcAft>
              <a:buFontTx/>
              <a:buChar char="-"/>
            </a:pPr>
            <a:r>
              <a:rPr lang="fr-CA" sz="2000" dirty="0"/>
              <a:t>Jardin communautaire</a:t>
            </a:r>
          </a:p>
          <a:p>
            <a:pPr marL="285750" indent="-285750">
              <a:lnSpc>
                <a:spcPct val="100000"/>
              </a:lnSpc>
              <a:spcBef>
                <a:spcPts val="0"/>
              </a:spcBef>
              <a:spcAft>
                <a:spcPts val="0"/>
              </a:spcAft>
              <a:buFontTx/>
              <a:buChar char="-"/>
            </a:pPr>
            <a:r>
              <a:rPr lang="fr-CA" sz="2000" dirty="0"/>
              <a:t>Équipe virtuelle</a:t>
            </a:r>
          </a:p>
          <a:p>
            <a:pPr marL="285750" indent="-285750">
              <a:lnSpc>
                <a:spcPct val="100000"/>
              </a:lnSpc>
              <a:spcBef>
                <a:spcPts val="0"/>
              </a:spcBef>
              <a:spcAft>
                <a:spcPts val="0"/>
              </a:spcAft>
              <a:buFontTx/>
              <a:buChar char="-"/>
            </a:pPr>
            <a:r>
              <a:rPr lang="fr-CA" sz="2000" dirty="0"/>
              <a:t>Équipe patrouille (santé et sécurité du RAFO)</a:t>
            </a:r>
          </a:p>
          <a:p>
            <a:pPr marL="285750" indent="-285750">
              <a:lnSpc>
                <a:spcPct val="100000"/>
              </a:lnSpc>
              <a:spcBef>
                <a:spcPts val="0"/>
              </a:spcBef>
              <a:spcAft>
                <a:spcPts val="0"/>
              </a:spcAft>
              <a:buFontTx/>
              <a:buChar char="-"/>
            </a:pPr>
            <a:r>
              <a:rPr lang="fr-CA" sz="2000" dirty="0"/>
              <a:t>Cuisine</a:t>
            </a:r>
          </a:p>
          <a:p>
            <a:pPr marL="285750" indent="-285750">
              <a:lnSpc>
                <a:spcPct val="100000"/>
              </a:lnSpc>
              <a:spcBef>
                <a:spcPts val="0"/>
              </a:spcBef>
              <a:spcAft>
                <a:spcPts val="0"/>
              </a:spcAft>
              <a:buFontTx/>
              <a:buChar char="-"/>
            </a:pPr>
            <a:r>
              <a:rPr lang="fr-CA" sz="2000" dirty="0"/>
              <a:t>Entretien de l’édifice</a:t>
            </a:r>
          </a:p>
          <a:p>
            <a:pPr marL="285750" indent="-285750">
              <a:lnSpc>
                <a:spcPct val="110000"/>
              </a:lnSpc>
              <a:buFontTx/>
              <a:buChar char="-"/>
            </a:pPr>
            <a:endParaRPr lang="en-CA" sz="1200" dirty="0"/>
          </a:p>
        </p:txBody>
      </p:sp>
      <p:sp>
        <p:nvSpPr>
          <p:cNvPr id="3" name="Slide Number Placeholder 2">
            <a:extLst>
              <a:ext uri="{FF2B5EF4-FFF2-40B4-BE49-F238E27FC236}">
                <a16:creationId xmlns:a16="http://schemas.microsoft.com/office/drawing/2014/main" id="{505F1908-9387-4FF9-B1F1-73A547CC8830}"/>
              </a:ext>
            </a:extLst>
          </p:cNvPr>
          <p:cNvSpPr>
            <a:spLocks noGrp="1"/>
          </p:cNvSpPr>
          <p:nvPr>
            <p:ph type="sldNum" sz="quarter" idx="12"/>
          </p:nvPr>
        </p:nvSpPr>
        <p:spPr/>
        <p:txBody>
          <a:bodyPr/>
          <a:lstStyle/>
          <a:p>
            <a:fld id="{1D3EEFE9-A5CB-403E-AECA-D536CEC3BBE0}" type="slidenum">
              <a:rPr lang="en-CA" smtClean="0"/>
              <a:t>3</a:t>
            </a:fld>
            <a:endParaRPr lang="en-CA" dirty="0"/>
          </a:p>
        </p:txBody>
      </p:sp>
      <p:pic>
        <p:nvPicPr>
          <p:cNvPr id="16" name="Picture 15">
            <a:extLst>
              <a:ext uri="{FF2B5EF4-FFF2-40B4-BE49-F238E27FC236}">
                <a16:creationId xmlns:a16="http://schemas.microsoft.com/office/drawing/2014/main" id="{A8B8114E-4076-4EE0-A8F9-8EAA50631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7108" y="414997"/>
            <a:ext cx="2696828" cy="1208001"/>
          </a:xfrm>
          <a:prstGeom prst="rect">
            <a:avLst/>
          </a:prstGeom>
        </p:spPr>
      </p:pic>
      <p:pic>
        <p:nvPicPr>
          <p:cNvPr id="14" name="Picture Placeholder 3">
            <a:extLst>
              <a:ext uri="{FF2B5EF4-FFF2-40B4-BE49-F238E27FC236}">
                <a16:creationId xmlns:a16="http://schemas.microsoft.com/office/drawing/2014/main" id="{04397F90-CDF2-4449-8746-3E57E463F4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4672976" y="2051634"/>
            <a:ext cx="1958821" cy="1469116"/>
          </a:xfrm>
          <a:prstGeom prst="rect">
            <a:avLst/>
          </a:prstGeom>
        </p:spPr>
      </p:pic>
    </p:spTree>
    <p:extLst>
      <p:ext uri="{BB962C8B-B14F-4D97-AF65-F5344CB8AC3E}">
        <p14:creationId xmlns:p14="http://schemas.microsoft.com/office/powerpoint/2010/main" val="79397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B655-BC7F-40BB-9C70-B09F4D99F1EB}"/>
              </a:ext>
            </a:extLst>
          </p:cNvPr>
          <p:cNvSpPr>
            <a:spLocks noGrp="1"/>
          </p:cNvSpPr>
          <p:nvPr>
            <p:ph type="title"/>
          </p:nvPr>
        </p:nvSpPr>
        <p:spPr>
          <a:xfrm>
            <a:off x="3840481" y="474958"/>
            <a:ext cx="7441808" cy="1100335"/>
          </a:xfrm>
        </p:spPr>
        <p:txBody>
          <a:bodyPr>
            <a:normAutofit fontScale="90000"/>
          </a:bodyPr>
          <a:lstStyle/>
          <a:p>
            <a:pPr algn="ctr"/>
            <a:r>
              <a:rPr lang="fr-CA" dirty="0"/>
              <a:t>Les activités extérieures adaptées</a:t>
            </a:r>
            <a:endParaRPr lang="en-CA" dirty="0"/>
          </a:p>
        </p:txBody>
      </p:sp>
      <p:sp>
        <p:nvSpPr>
          <p:cNvPr id="4" name="Text Placeholder 3">
            <a:extLst>
              <a:ext uri="{FF2B5EF4-FFF2-40B4-BE49-F238E27FC236}">
                <a16:creationId xmlns:a16="http://schemas.microsoft.com/office/drawing/2014/main" id="{D2B7C446-9705-43F2-97FE-FB41CE19F13E}"/>
              </a:ext>
            </a:extLst>
          </p:cNvPr>
          <p:cNvSpPr>
            <a:spLocks noGrp="1"/>
          </p:cNvSpPr>
          <p:nvPr>
            <p:ph type="body" idx="1"/>
          </p:nvPr>
        </p:nvSpPr>
        <p:spPr>
          <a:xfrm>
            <a:off x="685800" y="4191000"/>
            <a:ext cx="2971800" cy="430237"/>
          </a:xfrm>
        </p:spPr>
        <p:txBody>
          <a:bodyPr/>
          <a:lstStyle/>
          <a:p>
            <a:r>
              <a:rPr lang="fr-CA" sz="2000" b="1" dirty="0"/>
              <a:t>Hockey bottine féminin </a:t>
            </a:r>
            <a:endParaRPr lang="en-CA" sz="2000" b="1" dirty="0"/>
          </a:p>
        </p:txBody>
      </p:sp>
      <p:pic>
        <p:nvPicPr>
          <p:cNvPr id="25" name="Picture Placeholder 24">
            <a:extLst>
              <a:ext uri="{FF2B5EF4-FFF2-40B4-BE49-F238E27FC236}">
                <a16:creationId xmlns:a16="http://schemas.microsoft.com/office/drawing/2014/main" id="{C6CD6475-1F50-43E2-AE8F-7B7BE43D6FDC}"/>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10748" b="10748"/>
          <a:stretch/>
        </p:blipFill>
        <p:spPr>
          <a:xfrm>
            <a:off x="4226814" y="1984238"/>
            <a:ext cx="3295358" cy="1959274"/>
          </a:xfrm>
        </p:spPr>
      </p:pic>
      <p:sp>
        <p:nvSpPr>
          <p:cNvPr id="8" name="Text Placeholder 7">
            <a:extLst>
              <a:ext uri="{FF2B5EF4-FFF2-40B4-BE49-F238E27FC236}">
                <a16:creationId xmlns:a16="http://schemas.microsoft.com/office/drawing/2014/main" id="{6F6942F3-D4EB-496E-B2B6-BF5668B856D7}"/>
              </a:ext>
            </a:extLst>
          </p:cNvPr>
          <p:cNvSpPr>
            <a:spLocks noGrp="1"/>
          </p:cNvSpPr>
          <p:nvPr>
            <p:ph type="body" sz="half" idx="18"/>
          </p:nvPr>
        </p:nvSpPr>
        <p:spPr>
          <a:xfrm>
            <a:off x="595744" y="4621237"/>
            <a:ext cx="3544455" cy="1761807"/>
          </a:xfrm>
        </p:spPr>
        <p:txBody>
          <a:bodyPr>
            <a:normAutofit/>
          </a:bodyPr>
          <a:lstStyle/>
          <a:p>
            <a:pPr marL="285750" indent="-285750">
              <a:buFontTx/>
              <a:buChar char="-"/>
            </a:pPr>
            <a:r>
              <a:rPr lang="fr-CA" sz="1800" dirty="0"/>
              <a:t>Distanciation</a:t>
            </a:r>
          </a:p>
          <a:p>
            <a:pPr marL="285750" indent="-285750">
              <a:buFontTx/>
              <a:buChar char="-"/>
            </a:pPr>
            <a:r>
              <a:rPr lang="en-CA" sz="1800" dirty="0"/>
              <a:t>Corridor de </a:t>
            </a:r>
            <a:r>
              <a:rPr lang="en-CA" sz="1800" dirty="0" err="1"/>
              <a:t>jeu</a:t>
            </a:r>
            <a:r>
              <a:rPr lang="en-CA" sz="1800" dirty="0"/>
              <a:t> (</a:t>
            </a:r>
            <a:r>
              <a:rPr lang="en-CA" sz="1800" dirty="0" err="1"/>
              <a:t>bulle</a:t>
            </a:r>
            <a:r>
              <a:rPr lang="en-CA" sz="1800" dirty="0"/>
              <a:t>)</a:t>
            </a:r>
          </a:p>
          <a:p>
            <a:pPr marL="285750" indent="-285750">
              <a:buFontTx/>
              <a:buChar char="-"/>
            </a:pPr>
            <a:r>
              <a:rPr lang="en-CA" sz="1800" dirty="0" err="1"/>
              <a:t>Chacune</a:t>
            </a:r>
            <a:r>
              <a:rPr lang="en-CA" sz="1800" dirty="0"/>
              <a:t> a </a:t>
            </a:r>
            <a:r>
              <a:rPr lang="en-CA" sz="1800" dirty="0" err="1"/>
              <a:t>ses</a:t>
            </a:r>
            <a:r>
              <a:rPr lang="en-CA" sz="1800" dirty="0"/>
              <a:t> </a:t>
            </a:r>
            <a:r>
              <a:rPr lang="en-CA" sz="1800" dirty="0" err="1"/>
              <a:t>bâtons</a:t>
            </a:r>
            <a:r>
              <a:rPr lang="en-CA" sz="1800" dirty="0"/>
              <a:t> et </a:t>
            </a:r>
            <a:r>
              <a:rPr lang="en-CA" sz="1800" dirty="0" err="1"/>
              <a:t>gants</a:t>
            </a:r>
            <a:endParaRPr lang="en-CA" sz="1800" dirty="0"/>
          </a:p>
          <a:p>
            <a:pPr marL="285750" indent="-285750">
              <a:buFontTx/>
              <a:buChar char="-"/>
            </a:pPr>
            <a:r>
              <a:rPr lang="en-CA" sz="1800" dirty="0"/>
              <a:t>Petits </a:t>
            </a:r>
            <a:r>
              <a:rPr lang="en-CA" sz="1800" dirty="0" err="1"/>
              <a:t>groupes</a:t>
            </a:r>
            <a:endParaRPr lang="en-CA" sz="1800" dirty="0"/>
          </a:p>
          <a:p>
            <a:pPr marL="285750" indent="-285750">
              <a:buFontTx/>
              <a:buChar char="-"/>
            </a:pPr>
            <a:endParaRPr lang="en-CA" dirty="0"/>
          </a:p>
        </p:txBody>
      </p:sp>
      <p:sp>
        <p:nvSpPr>
          <p:cNvPr id="5" name="Text Placeholder 4">
            <a:extLst>
              <a:ext uri="{FF2B5EF4-FFF2-40B4-BE49-F238E27FC236}">
                <a16:creationId xmlns:a16="http://schemas.microsoft.com/office/drawing/2014/main" id="{F1EF1845-F354-4933-8733-CE31D03DF02B}"/>
              </a:ext>
            </a:extLst>
          </p:cNvPr>
          <p:cNvSpPr>
            <a:spLocks noGrp="1"/>
          </p:cNvSpPr>
          <p:nvPr>
            <p:ph type="body" sz="quarter" idx="3"/>
          </p:nvPr>
        </p:nvSpPr>
        <p:spPr>
          <a:xfrm>
            <a:off x="4226815" y="4191000"/>
            <a:ext cx="3596384" cy="338797"/>
          </a:xfrm>
        </p:spPr>
        <p:txBody>
          <a:bodyPr/>
          <a:lstStyle/>
          <a:p>
            <a:r>
              <a:rPr lang="fr-CA" sz="2000" b="1" dirty="0"/>
              <a:t>Pétanque</a:t>
            </a:r>
            <a:endParaRPr lang="en-CA" sz="2000" b="1" dirty="0"/>
          </a:p>
        </p:txBody>
      </p:sp>
      <p:pic>
        <p:nvPicPr>
          <p:cNvPr id="17" name="Picture Placeholder 16">
            <a:extLst>
              <a:ext uri="{FF2B5EF4-FFF2-40B4-BE49-F238E27FC236}">
                <a16:creationId xmlns:a16="http://schemas.microsoft.com/office/drawing/2014/main" id="{66D6F5C4-3127-46D6-8447-801B176113B8}"/>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a:stretch/>
        </p:blipFill>
        <p:spPr>
          <a:xfrm>
            <a:off x="685800" y="1939077"/>
            <a:ext cx="2880360" cy="2160270"/>
          </a:xfrm>
        </p:spPr>
      </p:pic>
      <p:sp>
        <p:nvSpPr>
          <p:cNvPr id="9" name="Text Placeholder 8">
            <a:extLst>
              <a:ext uri="{FF2B5EF4-FFF2-40B4-BE49-F238E27FC236}">
                <a16:creationId xmlns:a16="http://schemas.microsoft.com/office/drawing/2014/main" id="{1A4B3397-BBF5-4775-97E0-59339BBF70EA}"/>
              </a:ext>
            </a:extLst>
          </p:cNvPr>
          <p:cNvSpPr>
            <a:spLocks noGrp="1"/>
          </p:cNvSpPr>
          <p:nvPr>
            <p:ph type="body" sz="half" idx="19"/>
          </p:nvPr>
        </p:nvSpPr>
        <p:spPr>
          <a:xfrm>
            <a:off x="4278744" y="4621237"/>
            <a:ext cx="3544455" cy="1597447"/>
          </a:xfrm>
        </p:spPr>
        <p:txBody>
          <a:bodyPr>
            <a:noAutofit/>
          </a:bodyPr>
          <a:lstStyle/>
          <a:p>
            <a:pPr marL="285750" indent="-285750">
              <a:buFontTx/>
              <a:buChar char="-"/>
            </a:pPr>
            <a:r>
              <a:rPr lang="fr-CA" sz="2000" dirty="0"/>
              <a:t>Distanciation</a:t>
            </a:r>
          </a:p>
          <a:p>
            <a:pPr marL="285750" indent="-285750">
              <a:buFontTx/>
              <a:buChar char="-"/>
            </a:pPr>
            <a:r>
              <a:rPr lang="fr-CA" sz="2000" dirty="0"/>
              <a:t>Chacun apporte sa propre boule</a:t>
            </a:r>
          </a:p>
          <a:p>
            <a:pPr marL="285750" indent="-285750">
              <a:buFontTx/>
              <a:buChar char="-"/>
            </a:pPr>
            <a:r>
              <a:rPr lang="en-CA" sz="2000" dirty="0" err="1"/>
              <a:t>Règlements</a:t>
            </a:r>
            <a:r>
              <a:rPr lang="en-CA" sz="2000" dirty="0"/>
              <a:t> sans contact</a:t>
            </a:r>
          </a:p>
        </p:txBody>
      </p:sp>
      <p:sp>
        <p:nvSpPr>
          <p:cNvPr id="6" name="Text Placeholder 5">
            <a:extLst>
              <a:ext uri="{FF2B5EF4-FFF2-40B4-BE49-F238E27FC236}">
                <a16:creationId xmlns:a16="http://schemas.microsoft.com/office/drawing/2014/main" id="{FB2FD887-EA89-4B3B-B9FA-EE7B432FD9B2}"/>
              </a:ext>
            </a:extLst>
          </p:cNvPr>
          <p:cNvSpPr>
            <a:spLocks noGrp="1"/>
          </p:cNvSpPr>
          <p:nvPr>
            <p:ph type="body" sz="quarter" idx="13"/>
          </p:nvPr>
        </p:nvSpPr>
        <p:spPr>
          <a:xfrm>
            <a:off x="8182826" y="4099347"/>
            <a:ext cx="3320556" cy="587981"/>
          </a:xfrm>
        </p:spPr>
        <p:txBody>
          <a:bodyPr/>
          <a:lstStyle/>
          <a:p>
            <a:r>
              <a:rPr lang="fr-CA" sz="2000" b="1" dirty="0"/>
              <a:t>Club de marche et parcours virtuel</a:t>
            </a:r>
            <a:endParaRPr lang="en-CA" sz="2000" b="1" dirty="0"/>
          </a:p>
        </p:txBody>
      </p:sp>
      <p:pic>
        <p:nvPicPr>
          <p:cNvPr id="13" name="Picture Placeholder 12">
            <a:extLst>
              <a:ext uri="{FF2B5EF4-FFF2-40B4-BE49-F238E27FC236}">
                <a16:creationId xmlns:a16="http://schemas.microsoft.com/office/drawing/2014/main" id="{1397439B-25F1-48B9-AEAE-86576D2C0D62}"/>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a:stretch/>
        </p:blipFill>
        <p:spPr>
          <a:xfrm rot="10800000">
            <a:off x="8182826" y="1939077"/>
            <a:ext cx="2795814" cy="2096861"/>
          </a:xfrm>
          <a:prstGeom prst="roundRect">
            <a:avLst>
              <a:gd name="adj" fmla="val 0"/>
            </a:avLst>
          </a:prstGeom>
        </p:spPr>
      </p:pic>
      <p:sp>
        <p:nvSpPr>
          <p:cNvPr id="10" name="Text Placeholder 9">
            <a:extLst>
              <a:ext uri="{FF2B5EF4-FFF2-40B4-BE49-F238E27FC236}">
                <a16:creationId xmlns:a16="http://schemas.microsoft.com/office/drawing/2014/main" id="{F9667825-5933-45BC-81B1-7BAC5F9907D0}"/>
              </a:ext>
            </a:extLst>
          </p:cNvPr>
          <p:cNvSpPr>
            <a:spLocks noGrp="1"/>
          </p:cNvSpPr>
          <p:nvPr>
            <p:ph type="body" sz="half" idx="20"/>
          </p:nvPr>
        </p:nvSpPr>
        <p:spPr>
          <a:xfrm>
            <a:off x="8055411" y="4687328"/>
            <a:ext cx="3714025" cy="1531356"/>
          </a:xfrm>
        </p:spPr>
        <p:txBody>
          <a:bodyPr>
            <a:noAutofit/>
          </a:bodyPr>
          <a:lstStyle/>
          <a:p>
            <a:pPr marL="285750" indent="-285750">
              <a:lnSpc>
                <a:spcPct val="150000"/>
              </a:lnSpc>
              <a:spcBef>
                <a:spcPts val="0"/>
              </a:spcBef>
              <a:spcAft>
                <a:spcPts val="0"/>
              </a:spcAft>
              <a:buFontTx/>
              <a:buChar char="-"/>
            </a:pPr>
            <a:r>
              <a:rPr lang="fr-CA" sz="2000" dirty="0"/>
              <a:t>Distanciation</a:t>
            </a:r>
          </a:p>
          <a:p>
            <a:pPr marL="285750" indent="-285750">
              <a:lnSpc>
                <a:spcPct val="150000"/>
              </a:lnSpc>
              <a:spcBef>
                <a:spcPts val="0"/>
              </a:spcBef>
              <a:spcAft>
                <a:spcPts val="0"/>
              </a:spcAft>
              <a:buFontTx/>
              <a:buChar char="-"/>
            </a:pPr>
            <a:r>
              <a:rPr lang="en-CA" sz="2000" dirty="0" err="1"/>
              <a:t>Bouteille</a:t>
            </a:r>
            <a:r>
              <a:rPr lang="en-CA" sz="2000" dirty="0"/>
              <a:t> </a:t>
            </a:r>
            <a:r>
              <a:rPr lang="en-CA" sz="2000" dirty="0" err="1"/>
              <a:t>d’eau</a:t>
            </a:r>
            <a:r>
              <a:rPr lang="en-CA" sz="2000" dirty="0"/>
              <a:t> et chapeau</a:t>
            </a:r>
          </a:p>
          <a:p>
            <a:pPr marL="285750" indent="-285750">
              <a:lnSpc>
                <a:spcPct val="150000"/>
              </a:lnSpc>
              <a:spcBef>
                <a:spcPts val="0"/>
              </a:spcBef>
              <a:spcAft>
                <a:spcPts val="0"/>
              </a:spcAft>
              <a:buFontTx/>
              <a:buChar char="-"/>
            </a:pPr>
            <a:r>
              <a:rPr lang="en-CA" sz="2000" dirty="0"/>
              <a:t>Bons </a:t>
            </a:r>
            <a:r>
              <a:rPr lang="en-CA" sz="2000" dirty="0" err="1"/>
              <a:t>souliers</a:t>
            </a:r>
            <a:r>
              <a:rPr lang="en-CA" sz="2000" dirty="0"/>
              <a:t> et </a:t>
            </a:r>
            <a:r>
              <a:rPr lang="en-CA" sz="2000" dirty="0" err="1"/>
              <a:t>bâton</a:t>
            </a:r>
            <a:endParaRPr lang="en-CA" sz="2000" dirty="0"/>
          </a:p>
        </p:txBody>
      </p:sp>
      <p:sp>
        <p:nvSpPr>
          <p:cNvPr id="3" name="Slide Number Placeholder 2">
            <a:extLst>
              <a:ext uri="{FF2B5EF4-FFF2-40B4-BE49-F238E27FC236}">
                <a16:creationId xmlns:a16="http://schemas.microsoft.com/office/drawing/2014/main" id="{505F1908-9387-4FF9-B1F1-73A547CC8830}"/>
              </a:ext>
            </a:extLst>
          </p:cNvPr>
          <p:cNvSpPr>
            <a:spLocks noGrp="1"/>
          </p:cNvSpPr>
          <p:nvPr>
            <p:ph type="sldNum" sz="quarter" idx="12"/>
          </p:nvPr>
        </p:nvSpPr>
        <p:spPr/>
        <p:txBody>
          <a:bodyPr/>
          <a:lstStyle/>
          <a:p>
            <a:fld id="{1D3EEFE9-A5CB-403E-AECA-D536CEC3BBE0}" type="slidenum">
              <a:rPr lang="en-CA" smtClean="0"/>
              <a:t>4</a:t>
            </a:fld>
            <a:endParaRPr lang="en-CA"/>
          </a:p>
        </p:txBody>
      </p:sp>
      <p:pic>
        <p:nvPicPr>
          <p:cNvPr id="16" name="Picture 15">
            <a:extLst>
              <a:ext uri="{FF2B5EF4-FFF2-40B4-BE49-F238E27FC236}">
                <a16:creationId xmlns:a16="http://schemas.microsoft.com/office/drawing/2014/main" id="{A8B8114E-4076-4EE0-A8F9-8EAA50631F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1017" y="457200"/>
            <a:ext cx="2649297" cy="1186710"/>
          </a:xfrm>
          <a:prstGeom prst="rect">
            <a:avLst/>
          </a:prstGeom>
        </p:spPr>
      </p:pic>
    </p:spTree>
    <p:extLst>
      <p:ext uri="{BB962C8B-B14F-4D97-AF65-F5344CB8AC3E}">
        <p14:creationId xmlns:p14="http://schemas.microsoft.com/office/powerpoint/2010/main" val="3753952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B655-BC7F-40BB-9C70-B09F4D99F1EB}"/>
              </a:ext>
            </a:extLst>
          </p:cNvPr>
          <p:cNvSpPr>
            <a:spLocks noGrp="1"/>
          </p:cNvSpPr>
          <p:nvPr>
            <p:ph type="title"/>
          </p:nvPr>
        </p:nvSpPr>
        <p:spPr>
          <a:xfrm>
            <a:off x="3304309" y="142788"/>
            <a:ext cx="8478982" cy="1408369"/>
          </a:xfrm>
        </p:spPr>
        <p:txBody>
          <a:bodyPr>
            <a:normAutofit fontScale="90000"/>
          </a:bodyPr>
          <a:lstStyle/>
          <a:p>
            <a:pPr algn="ctr"/>
            <a:r>
              <a:rPr lang="fr-CA" dirty="0"/>
              <a:t>Activités à l’intérieur avec</a:t>
            </a:r>
            <a:br>
              <a:rPr lang="fr-CA" dirty="0"/>
            </a:br>
            <a:r>
              <a:rPr lang="fr-CA" dirty="0"/>
              <a:t>l’implantation de nouvelles procédures</a:t>
            </a:r>
            <a:endParaRPr lang="en-CA" dirty="0"/>
          </a:p>
        </p:txBody>
      </p:sp>
      <p:sp>
        <p:nvSpPr>
          <p:cNvPr id="4" name="Text Placeholder 3">
            <a:extLst>
              <a:ext uri="{FF2B5EF4-FFF2-40B4-BE49-F238E27FC236}">
                <a16:creationId xmlns:a16="http://schemas.microsoft.com/office/drawing/2014/main" id="{D2B7C446-9705-43F2-97FE-FB41CE19F13E}"/>
              </a:ext>
            </a:extLst>
          </p:cNvPr>
          <p:cNvSpPr>
            <a:spLocks noGrp="1"/>
          </p:cNvSpPr>
          <p:nvPr>
            <p:ph type="body" idx="1"/>
          </p:nvPr>
        </p:nvSpPr>
        <p:spPr>
          <a:xfrm>
            <a:off x="526473" y="3782291"/>
            <a:ext cx="2777836" cy="415636"/>
          </a:xfrm>
        </p:spPr>
        <p:txBody>
          <a:bodyPr/>
          <a:lstStyle/>
          <a:p>
            <a:r>
              <a:rPr lang="fr-CA" sz="2000" b="1" dirty="0"/>
              <a:t>Inscription et retraçage</a:t>
            </a:r>
            <a:endParaRPr lang="en-CA" sz="2000" b="1" dirty="0"/>
          </a:p>
        </p:txBody>
      </p:sp>
      <p:pic>
        <p:nvPicPr>
          <p:cNvPr id="25" name="Picture Placeholder 24">
            <a:extLst>
              <a:ext uri="{FF2B5EF4-FFF2-40B4-BE49-F238E27FC236}">
                <a16:creationId xmlns:a16="http://schemas.microsoft.com/office/drawing/2014/main" id="{C6CD6475-1F50-43E2-AE8F-7B7BE43D6FDC}"/>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20561" b="20561"/>
          <a:stretch/>
        </p:blipFill>
        <p:spPr>
          <a:xfrm>
            <a:off x="3842832" y="1990357"/>
            <a:ext cx="3887007" cy="1716256"/>
          </a:xfrm>
        </p:spPr>
      </p:pic>
      <p:sp>
        <p:nvSpPr>
          <p:cNvPr id="8" name="Text Placeholder 7">
            <a:extLst>
              <a:ext uri="{FF2B5EF4-FFF2-40B4-BE49-F238E27FC236}">
                <a16:creationId xmlns:a16="http://schemas.microsoft.com/office/drawing/2014/main" id="{6F6942F3-D4EB-496E-B2B6-BF5668B856D7}"/>
              </a:ext>
            </a:extLst>
          </p:cNvPr>
          <p:cNvSpPr>
            <a:spLocks noGrp="1"/>
          </p:cNvSpPr>
          <p:nvPr>
            <p:ph type="body" sz="half" idx="18"/>
          </p:nvPr>
        </p:nvSpPr>
        <p:spPr>
          <a:xfrm>
            <a:off x="393896" y="4197927"/>
            <a:ext cx="3431600" cy="2020757"/>
          </a:xfrm>
        </p:spPr>
        <p:txBody>
          <a:bodyPr>
            <a:noAutofit/>
          </a:bodyPr>
          <a:lstStyle/>
          <a:p>
            <a:pPr marL="285750" indent="-285750">
              <a:buFontTx/>
              <a:buChar char="-"/>
            </a:pPr>
            <a:r>
              <a:rPr lang="fr-CA" sz="2000" dirty="0"/>
              <a:t>Masques obligatoires</a:t>
            </a:r>
          </a:p>
          <a:p>
            <a:pPr marL="285750" indent="-285750">
              <a:buFontTx/>
              <a:buChar char="-"/>
            </a:pPr>
            <a:r>
              <a:rPr lang="fr-CA" sz="2000" dirty="0"/>
              <a:t>Nettoyage des mains et prise de température</a:t>
            </a:r>
          </a:p>
          <a:p>
            <a:pPr marL="285750" indent="-285750">
              <a:buFontTx/>
              <a:buChar char="-"/>
            </a:pPr>
            <a:r>
              <a:rPr lang="fr-CA" sz="2000" dirty="0"/>
              <a:t>Carte d’accès obligatoire</a:t>
            </a:r>
          </a:p>
          <a:p>
            <a:pPr marL="285750" indent="-285750">
              <a:buFontTx/>
              <a:buChar char="-"/>
            </a:pPr>
            <a:r>
              <a:rPr lang="en-CA" sz="2000" dirty="0"/>
              <a:t>Inscription </a:t>
            </a:r>
            <a:r>
              <a:rPr lang="en-CA" sz="2000" dirty="0" err="1"/>
              <a:t>obligatoire</a:t>
            </a:r>
            <a:r>
              <a:rPr lang="en-CA" sz="2000" dirty="0"/>
              <a:t> </a:t>
            </a:r>
          </a:p>
        </p:txBody>
      </p:sp>
      <p:sp>
        <p:nvSpPr>
          <p:cNvPr id="5" name="Text Placeholder 4">
            <a:extLst>
              <a:ext uri="{FF2B5EF4-FFF2-40B4-BE49-F238E27FC236}">
                <a16:creationId xmlns:a16="http://schemas.microsoft.com/office/drawing/2014/main" id="{F1EF1845-F354-4933-8733-CE31D03DF02B}"/>
              </a:ext>
            </a:extLst>
          </p:cNvPr>
          <p:cNvSpPr>
            <a:spLocks noGrp="1"/>
          </p:cNvSpPr>
          <p:nvPr>
            <p:ph type="body" sz="quarter" idx="3"/>
          </p:nvPr>
        </p:nvSpPr>
        <p:spPr>
          <a:xfrm>
            <a:off x="3842832" y="3782292"/>
            <a:ext cx="3887006" cy="415635"/>
          </a:xfrm>
        </p:spPr>
        <p:txBody>
          <a:bodyPr/>
          <a:lstStyle/>
          <a:p>
            <a:r>
              <a:rPr lang="fr-CA" sz="2000" b="1" dirty="0"/>
              <a:t>Tableau de bord</a:t>
            </a:r>
            <a:endParaRPr lang="en-CA" sz="2000" b="1" dirty="0"/>
          </a:p>
        </p:txBody>
      </p:sp>
      <p:pic>
        <p:nvPicPr>
          <p:cNvPr id="17" name="Picture Placeholder 16">
            <a:extLst>
              <a:ext uri="{FF2B5EF4-FFF2-40B4-BE49-F238E27FC236}">
                <a16:creationId xmlns:a16="http://schemas.microsoft.com/office/drawing/2014/main" id="{66D6F5C4-3127-46D6-8447-801B176113B8}"/>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a:stretch/>
        </p:blipFill>
        <p:spPr>
          <a:xfrm>
            <a:off x="593831" y="1890079"/>
            <a:ext cx="2388629" cy="1791473"/>
          </a:xfrm>
        </p:spPr>
      </p:pic>
      <p:sp>
        <p:nvSpPr>
          <p:cNvPr id="9" name="Text Placeholder 8">
            <a:extLst>
              <a:ext uri="{FF2B5EF4-FFF2-40B4-BE49-F238E27FC236}">
                <a16:creationId xmlns:a16="http://schemas.microsoft.com/office/drawing/2014/main" id="{1A4B3397-BBF5-4775-97E0-59339BBF70EA}"/>
              </a:ext>
            </a:extLst>
          </p:cNvPr>
          <p:cNvSpPr>
            <a:spLocks noGrp="1"/>
          </p:cNvSpPr>
          <p:nvPr>
            <p:ph type="body" sz="half" idx="19"/>
          </p:nvPr>
        </p:nvSpPr>
        <p:spPr>
          <a:xfrm>
            <a:off x="4010891" y="4240861"/>
            <a:ext cx="3574636" cy="1885620"/>
          </a:xfrm>
        </p:spPr>
        <p:txBody>
          <a:bodyPr>
            <a:normAutofit/>
          </a:bodyPr>
          <a:lstStyle/>
          <a:p>
            <a:pPr marL="285750" indent="-285750">
              <a:buFontTx/>
              <a:buChar char="-"/>
            </a:pPr>
            <a:r>
              <a:rPr lang="fr-CA" sz="2000" dirty="0"/>
              <a:t>Capacité par salle</a:t>
            </a:r>
          </a:p>
          <a:p>
            <a:pPr marL="285750" indent="-285750">
              <a:buFontTx/>
              <a:buChar char="-"/>
            </a:pPr>
            <a:r>
              <a:rPr lang="en-CA" sz="2000" dirty="0" err="1"/>
              <a:t>Limite</a:t>
            </a:r>
            <a:r>
              <a:rPr lang="en-CA" sz="2000" dirty="0"/>
              <a:t> de </a:t>
            </a:r>
            <a:r>
              <a:rPr lang="en-CA" sz="2000" dirty="0" err="1"/>
              <a:t>personnes</a:t>
            </a:r>
            <a:r>
              <a:rPr lang="en-CA" sz="2000" dirty="0"/>
              <a:t> par </a:t>
            </a:r>
            <a:r>
              <a:rPr lang="en-CA" sz="2000" dirty="0" err="1"/>
              <a:t>activité</a:t>
            </a:r>
            <a:r>
              <a:rPr lang="en-CA" sz="2000" dirty="0"/>
              <a:t> et </a:t>
            </a:r>
            <a:r>
              <a:rPr lang="en-CA" sz="2000" dirty="0" err="1"/>
              <a:t>distanciation</a:t>
            </a:r>
            <a:r>
              <a:rPr lang="en-CA" sz="2000" dirty="0"/>
              <a:t> </a:t>
            </a:r>
          </a:p>
          <a:p>
            <a:pPr marL="285750" indent="-285750">
              <a:buFontTx/>
              <a:buChar char="-"/>
            </a:pPr>
            <a:r>
              <a:rPr lang="en-CA" sz="2000" dirty="0"/>
              <a:t>On se dirige </a:t>
            </a:r>
            <a:r>
              <a:rPr lang="en-CA" sz="2000" dirty="0" err="1"/>
              <a:t>vers</a:t>
            </a:r>
            <a:r>
              <a:rPr lang="en-CA" sz="2000" dirty="0"/>
              <a:t> </a:t>
            </a:r>
            <a:r>
              <a:rPr lang="en-CA" sz="2000" dirty="0" err="1"/>
              <a:t>sa</a:t>
            </a:r>
            <a:r>
              <a:rPr lang="en-CA" sz="2000" dirty="0"/>
              <a:t> salle et on y </a:t>
            </a:r>
            <a:r>
              <a:rPr lang="en-CA" sz="2000" dirty="0" err="1"/>
              <a:t>demeure</a:t>
            </a:r>
            <a:endParaRPr lang="en-CA" sz="2000" dirty="0"/>
          </a:p>
        </p:txBody>
      </p:sp>
      <p:sp>
        <p:nvSpPr>
          <p:cNvPr id="6" name="Text Placeholder 5">
            <a:extLst>
              <a:ext uri="{FF2B5EF4-FFF2-40B4-BE49-F238E27FC236}">
                <a16:creationId xmlns:a16="http://schemas.microsoft.com/office/drawing/2014/main" id="{FB2FD887-EA89-4B3B-B9FA-EE7B432FD9B2}"/>
              </a:ext>
            </a:extLst>
          </p:cNvPr>
          <p:cNvSpPr>
            <a:spLocks noGrp="1"/>
          </p:cNvSpPr>
          <p:nvPr>
            <p:ph type="body" sz="quarter" idx="13"/>
          </p:nvPr>
        </p:nvSpPr>
        <p:spPr>
          <a:xfrm>
            <a:off x="8351691" y="3782292"/>
            <a:ext cx="3004641" cy="415636"/>
          </a:xfrm>
        </p:spPr>
        <p:txBody>
          <a:bodyPr/>
          <a:lstStyle/>
          <a:p>
            <a:r>
              <a:rPr lang="fr-CA" sz="2000" b="1" dirty="0"/>
              <a:t>Masque, distanciation</a:t>
            </a:r>
            <a:endParaRPr lang="en-CA" sz="2000" b="1" dirty="0"/>
          </a:p>
        </p:txBody>
      </p:sp>
      <p:pic>
        <p:nvPicPr>
          <p:cNvPr id="13" name="Picture Placeholder 12">
            <a:extLst>
              <a:ext uri="{FF2B5EF4-FFF2-40B4-BE49-F238E27FC236}">
                <a16:creationId xmlns:a16="http://schemas.microsoft.com/office/drawing/2014/main" id="{1397439B-25F1-48B9-AEAE-86576D2C0D62}"/>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a:stretch/>
        </p:blipFill>
        <p:spPr>
          <a:xfrm>
            <a:off x="8294705" y="1871947"/>
            <a:ext cx="2985414" cy="1827739"/>
          </a:xfrm>
          <a:prstGeom prst="roundRect">
            <a:avLst>
              <a:gd name="adj" fmla="val 0"/>
            </a:avLst>
          </a:prstGeom>
        </p:spPr>
      </p:pic>
      <p:sp>
        <p:nvSpPr>
          <p:cNvPr id="10" name="Text Placeholder 9">
            <a:extLst>
              <a:ext uri="{FF2B5EF4-FFF2-40B4-BE49-F238E27FC236}">
                <a16:creationId xmlns:a16="http://schemas.microsoft.com/office/drawing/2014/main" id="{F9667825-5933-45BC-81B1-7BAC5F9907D0}"/>
              </a:ext>
            </a:extLst>
          </p:cNvPr>
          <p:cNvSpPr>
            <a:spLocks noGrp="1"/>
          </p:cNvSpPr>
          <p:nvPr>
            <p:ph type="body" sz="half" idx="20"/>
          </p:nvPr>
        </p:nvSpPr>
        <p:spPr>
          <a:xfrm>
            <a:off x="8351691" y="4197927"/>
            <a:ext cx="3446413" cy="2085109"/>
          </a:xfrm>
        </p:spPr>
        <p:txBody>
          <a:bodyPr>
            <a:noAutofit/>
          </a:bodyPr>
          <a:lstStyle/>
          <a:p>
            <a:pPr marL="285750" indent="-285750">
              <a:lnSpc>
                <a:spcPct val="100000"/>
              </a:lnSpc>
              <a:spcBef>
                <a:spcPts val="0"/>
              </a:spcBef>
              <a:spcAft>
                <a:spcPts val="0"/>
              </a:spcAft>
              <a:buFontTx/>
              <a:buChar char="-"/>
            </a:pPr>
            <a:r>
              <a:rPr lang="fr-CA" sz="2000" b="1" dirty="0"/>
              <a:t>Éviter les rassemblements </a:t>
            </a:r>
            <a:r>
              <a:rPr lang="fr-CA" sz="2000" dirty="0"/>
              <a:t>dans les corridors ou les salles de toilette ou dans les autres salles</a:t>
            </a:r>
          </a:p>
          <a:p>
            <a:pPr marL="285750" indent="-285750">
              <a:lnSpc>
                <a:spcPct val="100000"/>
              </a:lnSpc>
              <a:spcBef>
                <a:spcPts val="0"/>
              </a:spcBef>
              <a:spcAft>
                <a:spcPts val="0"/>
              </a:spcAft>
              <a:buFontTx/>
              <a:buChar char="-"/>
            </a:pPr>
            <a:r>
              <a:rPr lang="fr-CA" sz="2000" b="1" dirty="0"/>
              <a:t>Direction obligatoire </a:t>
            </a:r>
            <a:r>
              <a:rPr lang="fr-CA" sz="2000" dirty="0"/>
              <a:t>– entrée vers les salles, puis sortie par la porte la plus près.</a:t>
            </a:r>
          </a:p>
        </p:txBody>
      </p:sp>
      <p:sp>
        <p:nvSpPr>
          <p:cNvPr id="3" name="Slide Number Placeholder 2">
            <a:extLst>
              <a:ext uri="{FF2B5EF4-FFF2-40B4-BE49-F238E27FC236}">
                <a16:creationId xmlns:a16="http://schemas.microsoft.com/office/drawing/2014/main" id="{505F1908-9387-4FF9-B1F1-73A547CC8830}"/>
              </a:ext>
            </a:extLst>
          </p:cNvPr>
          <p:cNvSpPr>
            <a:spLocks noGrp="1"/>
          </p:cNvSpPr>
          <p:nvPr>
            <p:ph type="sldNum" sz="quarter" idx="12"/>
          </p:nvPr>
        </p:nvSpPr>
        <p:spPr/>
        <p:txBody>
          <a:bodyPr/>
          <a:lstStyle/>
          <a:p>
            <a:fld id="{1D3EEFE9-A5CB-403E-AECA-D536CEC3BBE0}" type="slidenum">
              <a:rPr lang="en-CA" smtClean="0"/>
              <a:t>5</a:t>
            </a:fld>
            <a:endParaRPr lang="en-CA"/>
          </a:p>
        </p:txBody>
      </p:sp>
      <p:pic>
        <p:nvPicPr>
          <p:cNvPr id="16" name="Picture 15">
            <a:extLst>
              <a:ext uri="{FF2B5EF4-FFF2-40B4-BE49-F238E27FC236}">
                <a16:creationId xmlns:a16="http://schemas.microsoft.com/office/drawing/2014/main" id="{A8B8114E-4076-4EE0-A8F9-8EAA50631F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2817" y="372795"/>
            <a:ext cx="2630659" cy="1178362"/>
          </a:xfrm>
          <a:prstGeom prst="rect">
            <a:avLst/>
          </a:prstGeom>
        </p:spPr>
      </p:pic>
    </p:spTree>
    <p:extLst>
      <p:ext uri="{BB962C8B-B14F-4D97-AF65-F5344CB8AC3E}">
        <p14:creationId xmlns:p14="http://schemas.microsoft.com/office/powerpoint/2010/main" val="1828369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B655-BC7F-40BB-9C70-B09F4D99F1EB}"/>
              </a:ext>
            </a:extLst>
          </p:cNvPr>
          <p:cNvSpPr>
            <a:spLocks noGrp="1"/>
          </p:cNvSpPr>
          <p:nvPr>
            <p:ph type="title"/>
          </p:nvPr>
        </p:nvSpPr>
        <p:spPr>
          <a:xfrm>
            <a:off x="3784210" y="539146"/>
            <a:ext cx="7721990" cy="959063"/>
          </a:xfrm>
        </p:spPr>
        <p:txBody>
          <a:bodyPr>
            <a:normAutofit/>
          </a:bodyPr>
          <a:lstStyle/>
          <a:p>
            <a:pPr algn="ctr"/>
            <a:r>
              <a:rPr lang="fr-CA" dirty="0"/>
              <a:t>Nouvelles procédures (suite…)</a:t>
            </a:r>
            <a:endParaRPr lang="en-CA" dirty="0"/>
          </a:p>
        </p:txBody>
      </p:sp>
      <p:sp>
        <p:nvSpPr>
          <p:cNvPr id="4" name="Text Placeholder 3">
            <a:extLst>
              <a:ext uri="{FF2B5EF4-FFF2-40B4-BE49-F238E27FC236}">
                <a16:creationId xmlns:a16="http://schemas.microsoft.com/office/drawing/2014/main" id="{D2B7C446-9705-43F2-97FE-FB41CE19F13E}"/>
              </a:ext>
            </a:extLst>
          </p:cNvPr>
          <p:cNvSpPr>
            <a:spLocks noGrp="1"/>
          </p:cNvSpPr>
          <p:nvPr>
            <p:ph type="body" idx="1"/>
          </p:nvPr>
        </p:nvSpPr>
        <p:spPr>
          <a:xfrm>
            <a:off x="818590" y="3932383"/>
            <a:ext cx="2582701" cy="320963"/>
          </a:xfrm>
        </p:spPr>
        <p:txBody>
          <a:bodyPr/>
          <a:lstStyle/>
          <a:p>
            <a:r>
              <a:rPr lang="fr-CA" sz="2000" b="1" dirty="0"/>
              <a:t>Adaptation des salles</a:t>
            </a:r>
            <a:endParaRPr lang="en-CA" sz="2000" b="1" dirty="0"/>
          </a:p>
        </p:txBody>
      </p:sp>
      <p:pic>
        <p:nvPicPr>
          <p:cNvPr id="25" name="Picture Placeholder 24">
            <a:extLst>
              <a:ext uri="{FF2B5EF4-FFF2-40B4-BE49-F238E27FC236}">
                <a16:creationId xmlns:a16="http://schemas.microsoft.com/office/drawing/2014/main" id="{C6CD6475-1F50-43E2-AE8F-7B7BE43D6FDC}"/>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20561" b="20561"/>
          <a:stretch/>
        </p:blipFill>
        <p:spPr>
          <a:xfrm>
            <a:off x="3898427" y="1904999"/>
            <a:ext cx="4079142" cy="1801091"/>
          </a:xfrm>
        </p:spPr>
      </p:pic>
      <p:sp>
        <p:nvSpPr>
          <p:cNvPr id="8" name="Text Placeholder 7">
            <a:extLst>
              <a:ext uri="{FF2B5EF4-FFF2-40B4-BE49-F238E27FC236}">
                <a16:creationId xmlns:a16="http://schemas.microsoft.com/office/drawing/2014/main" id="{6F6942F3-D4EB-496E-B2B6-BF5668B856D7}"/>
              </a:ext>
            </a:extLst>
          </p:cNvPr>
          <p:cNvSpPr>
            <a:spLocks noGrp="1"/>
          </p:cNvSpPr>
          <p:nvPr>
            <p:ph type="body" sz="half" idx="18"/>
          </p:nvPr>
        </p:nvSpPr>
        <p:spPr>
          <a:xfrm>
            <a:off x="789777" y="4333236"/>
            <a:ext cx="2722350" cy="1842653"/>
          </a:xfrm>
        </p:spPr>
        <p:txBody>
          <a:bodyPr>
            <a:normAutofit fontScale="85000" lnSpcReduction="20000"/>
          </a:bodyPr>
          <a:lstStyle/>
          <a:p>
            <a:pPr marL="285750" indent="-285750">
              <a:buFontTx/>
              <a:buChar char="-"/>
            </a:pPr>
            <a:r>
              <a:rPr lang="fr-CA" sz="2400" dirty="0"/>
              <a:t>Distanciation à 2 mètres</a:t>
            </a:r>
          </a:p>
          <a:p>
            <a:pPr marL="285750" indent="-285750">
              <a:buFontTx/>
              <a:buChar char="-"/>
            </a:pPr>
            <a:r>
              <a:rPr lang="fr-CA" sz="2400" dirty="0"/>
              <a:t>Chacun demeure assis à sa place</a:t>
            </a:r>
          </a:p>
          <a:p>
            <a:pPr marL="285750" indent="-285750">
              <a:buFontTx/>
              <a:buChar char="-"/>
            </a:pPr>
            <a:r>
              <a:rPr lang="en-CA" sz="2400" dirty="0" err="1"/>
              <a:t>Capacité</a:t>
            </a:r>
            <a:r>
              <a:rPr lang="en-CA" sz="2400" dirty="0"/>
              <a:t> </a:t>
            </a:r>
            <a:r>
              <a:rPr lang="en-CA" sz="2400" dirty="0" err="1"/>
              <a:t>limitée</a:t>
            </a:r>
            <a:r>
              <a:rPr lang="en-CA" sz="2400" dirty="0"/>
              <a:t> </a:t>
            </a:r>
            <a:r>
              <a:rPr lang="en-CA" sz="2400" dirty="0" err="1"/>
              <a:t>selon</a:t>
            </a:r>
            <a:r>
              <a:rPr lang="en-CA" sz="2400" dirty="0"/>
              <a:t> la salle et </a:t>
            </a:r>
            <a:r>
              <a:rPr lang="en-CA" sz="2400" dirty="0" err="1"/>
              <a:t>bulle</a:t>
            </a:r>
            <a:r>
              <a:rPr lang="en-CA" sz="2400" dirty="0"/>
              <a:t> </a:t>
            </a:r>
            <a:r>
              <a:rPr lang="en-CA" sz="2400" dirty="0" err="1"/>
              <a:t>sociale</a:t>
            </a:r>
            <a:endParaRPr lang="en-CA" sz="2400" dirty="0"/>
          </a:p>
          <a:p>
            <a:pPr marL="285750" indent="-285750">
              <a:buFontTx/>
              <a:buChar char="-"/>
            </a:pPr>
            <a:endParaRPr lang="en-CA" dirty="0"/>
          </a:p>
          <a:p>
            <a:pPr marL="285750" indent="-285750">
              <a:buFontTx/>
              <a:buChar char="-"/>
            </a:pPr>
            <a:endParaRPr lang="en-CA" dirty="0"/>
          </a:p>
        </p:txBody>
      </p:sp>
      <p:sp>
        <p:nvSpPr>
          <p:cNvPr id="5" name="Text Placeholder 4">
            <a:extLst>
              <a:ext uri="{FF2B5EF4-FFF2-40B4-BE49-F238E27FC236}">
                <a16:creationId xmlns:a16="http://schemas.microsoft.com/office/drawing/2014/main" id="{F1EF1845-F354-4933-8733-CE31D03DF02B}"/>
              </a:ext>
            </a:extLst>
          </p:cNvPr>
          <p:cNvSpPr>
            <a:spLocks noGrp="1"/>
          </p:cNvSpPr>
          <p:nvPr>
            <p:ph type="body" sz="quarter" idx="3"/>
          </p:nvPr>
        </p:nvSpPr>
        <p:spPr>
          <a:xfrm>
            <a:off x="3976255" y="3879274"/>
            <a:ext cx="4001314" cy="374072"/>
          </a:xfrm>
        </p:spPr>
        <p:txBody>
          <a:bodyPr/>
          <a:lstStyle/>
          <a:p>
            <a:r>
              <a:rPr lang="fr-CA" sz="2000" b="1" dirty="0"/>
              <a:t>Activités hybrides</a:t>
            </a:r>
            <a:endParaRPr lang="en-CA" sz="2000" b="1" dirty="0"/>
          </a:p>
        </p:txBody>
      </p:sp>
      <p:pic>
        <p:nvPicPr>
          <p:cNvPr id="17" name="Picture Placeholder 16">
            <a:extLst>
              <a:ext uri="{FF2B5EF4-FFF2-40B4-BE49-F238E27FC236}">
                <a16:creationId xmlns:a16="http://schemas.microsoft.com/office/drawing/2014/main" id="{66D6F5C4-3127-46D6-8447-801B176113B8}"/>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a:stretch/>
        </p:blipFill>
        <p:spPr>
          <a:xfrm>
            <a:off x="818590" y="1870063"/>
            <a:ext cx="2448036" cy="1836027"/>
          </a:xfrm>
        </p:spPr>
      </p:pic>
      <p:sp>
        <p:nvSpPr>
          <p:cNvPr id="9" name="Text Placeholder 8">
            <a:extLst>
              <a:ext uri="{FF2B5EF4-FFF2-40B4-BE49-F238E27FC236}">
                <a16:creationId xmlns:a16="http://schemas.microsoft.com/office/drawing/2014/main" id="{1A4B3397-BBF5-4775-97E0-59339BBF70EA}"/>
              </a:ext>
            </a:extLst>
          </p:cNvPr>
          <p:cNvSpPr>
            <a:spLocks noGrp="1"/>
          </p:cNvSpPr>
          <p:nvPr>
            <p:ph type="body" sz="half" idx="19"/>
          </p:nvPr>
        </p:nvSpPr>
        <p:spPr>
          <a:xfrm>
            <a:off x="3976254" y="4253347"/>
            <a:ext cx="3830781" cy="1801091"/>
          </a:xfrm>
        </p:spPr>
        <p:txBody>
          <a:bodyPr>
            <a:normAutofit/>
          </a:bodyPr>
          <a:lstStyle/>
          <a:p>
            <a:pPr marL="285750" indent="-285750">
              <a:buFontTx/>
              <a:buChar char="-"/>
            </a:pPr>
            <a:r>
              <a:rPr lang="fr-CA" sz="2000" dirty="0"/>
              <a:t>Distanciation à 2 mètres</a:t>
            </a:r>
          </a:p>
          <a:p>
            <a:pPr marL="285750" indent="-285750">
              <a:buFontTx/>
              <a:buChar char="-"/>
            </a:pPr>
            <a:r>
              <a:rPr lang="en-CA" sz="2000" dirty="0" err="1"/>
              <a:t>Limite</a:t>
            </a:r>
            <a:r>
              <a:rPr lang="en-CA" sz="2000" dirty="0"/>
              <a:t> de </a:t>
            </a:r>
            <a:r>
              <a:rPr lang="en-CA" sz="2000" dirty="0" err="1"/>
              <a:t>personnes</a:t>
            </a:r>
            <a:r>
              <a:rPr lang="en-CA" sz="2000" dirty="0"/>
              <a:t> sur place</a:t>
            </a:r>
          </a:p>
          <a:p>
            <a:pPr marL="285750" indent="-285750">
              <a:buFontTx/>
              <a:buChar char="-"/>
            </a:pPr>
            <a:r>
              <a:rPr lang="en-CA" sz="2000" dirty="0"/>
              <a:t>Les </a:t>
            </a:r>
            <a:r>
              <a:rPr lang="en-CA" sz="2000" dirty="0" err="1"/>
              <a:t>autres</a:t>
            </a:r>
            <a:r>
              <a:rPr lang="en-CA" sz="2000" dirty="0"/>
              <a:t> </a:t>
            </a:r>
            <a:r>
              <a:rPr lang="en-CA" sz="2000" dirty="0" err="1"/>
              <a:t>sont</a:t>
            </a:r>
            <a:r>
              <a:rPr lang="en-CA" sz="2000" dirty="0"/>
              <a:t> </a:t>
            </a:r>
            <a:r>
              <a:rPr lang="en-CA" sz="2000" dirty="0" err="1"/>
              <a:t>en</a:t>
            </a:r>
            <a:r>
              <a:rPr lang="en-CA" sz="2000" dirty="0"/>
              <a:t> </a:t>
            </a:r>
            <a:r>
              <a:rPr lang="en-CA" sz="2000" dirty="0" err="1"/>
              <a:t>visioconférence</a:t>
            </a:r>
            <a:endParaRPr lang="en-CA" sz="2000" dirty="0"/>
          </a:p>
        </p:txBody>
      </p:sp>
      <p:sp>
        <p:nvSpPr>
          <p:cNvPr id="6" name="Text Placeholder 5">
            <a:extLst>
              <a:ext uri="{FF2B5EF4-FFF2-40B4-BE49-F238E27FC236}">
                <a16:creationId xmlns:a16="http://schemas.microsoft.com/office/drawing/2014/main" id="{FB2FD887-EA89-4B3B-B9FA-EE7B432FD9B2}"/>
              </a:ext>
            </a:extLst>
          </p:cNvPr>
          <p:cNvSpPr>
            <a:spLocks noGrp="1"/>
          </p:cNvSpPr>
          <p:nvPr>
            <p:ph type="body" sz="quarter" idx="13"/>
          </p:nvPr>
        </p:nvSpPr>
        <p:spPr>
          <a:xfrm>
            <a:off x="8271163" y="3879274"/>
            <a:ext cx="3102247" cy="422563"/>
          </a:xfrm>
        </p:spPr>
        <p:txBody>
          <a:bodyPr/>
          <a:lstStyle/>
          <a:p>
            <a:r>
              <a:rPr lang="fr-CA" sz="2000" b="1" dirty="0"/>
              <a:t>Nettoyage des salles et outils</a:t>
            </a:r>
            <a:endParaRPr lang="en-CA" sz="2000" b="1" dirty="0"/>
          </a:p>
        </p:txBody>
      </p:sp>
      <p:pic>
        <p:nvPicPr>
          <p:cNvPr id="13" name="Picture Placeholder 12">
            <a:extLst>
              <a:ext uri="{FF2B5EF4-FFF2-40B4-BE49-F238E27FC236}">
                <a16:creationId xmlns:a16="http://schemas.microsoft.com/office/drawing/2014/main" id="{1397439B-25F1-48B9-AEAE-86576D2C0D62}"/>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a:stretch/>
        </p:blipFill>
        <p:spPr>
          <a:xfrm>
            <a:off x="8271164" y="1861993"/>
            <a:ext cx="2558828" cy="1919120"/>
          </a:xfrm>
          <a:prstGeom prst="roundRect">
            <a:avLst>
              <a:gd name="adj" fmla="val 0"/>
            </a:avLst>
          </a:prstGeom>
        </p:spPr>
      </p:pic>
      <p:sp>
        <p:nvSpPr>
          <p:cNvPr id="10" name="Text Placeholder 9">
            <a:extLst>
              <a:ext uri="{FF2B5EF4-FFF2-40B4-BE49-F238E27FC236}">
                <a16:creationId xmlns:a16="http://schemas.microsoft.com/office/drawing/2014/main" id="{F9667825-5933-45BC-81B1-7BAC5F9907D0}"/>
              </a:ext>
            </a:extLst>
          </p:cNvPr>
          <p:cNvSpPr>
            <a:spLocks noGrp="1"/>
          </p:cNvSpPr>
          <p:nvPr>
            <p:ph type="body" sz="half" idx="20"/>
          </p:nvPr>
        </p:nvSpPr>
        <p:spPr>
          <a:xfrm>
            <a:off x="8271163" y="4253345"/>
            <a:ext cx="3297382" cy="1981199"/>
          </a:xfrm>
        </p:spPr>
        <p:txBody>
          <a:bodyPr>
            <a:noAutofit/>
          </a:bodyPr>
          <a:lstStyle/>
          <a:p>
            <a:pPr marL="285750" indent="-285750">
              <a:lnSpc>
                <a:spcPct val="110000"/>
              </a:lnSpc>
              <a:buFontTx/>
              <a:buChar char="-"/>
            </a:pPr>
            <a:r>
              <a:rPr lang="fr-CA" sz="2000" dirty="0"/>
              <a:t>Nettoyage après chaque activité </a:t>
            </a:r>
          </a:p>
          <a:p>
            <a:pPr marL="285750" indent="-285750">
              <a:lnSpc>
                <a:spcPct val="110000"/>
              </a:lnSpc>
              <a:buFontTx/>
              <a:buChar char="-"/>
            </a:pPr>
            <a:r>
              <a:rPr lang="fr-CA" sz="2000" dirty="0"/>
              <a:t>Nettoyage des outils, tables, chaises, poignées de porte, etc.</a:t>
            </a:r>
          </a:p>
        </p:txBody>
      </p:sp>
      <p:sp>
        <p:nvSpPr>
          <p:cNvPr id="3" name="Slide Number Placeholder 2">
            <a:extLst>
              <a:ext uri="{FF2B5EF4-FFF2-40B4-BE49-F238E27FC236}">
                <a16:creationId xmlns:a16="http://schemas.microsoft.com/office/drawing/2014/main" id="{505F1908-9387-4FF9-B1F1-73A547CC8830}"/>
              </a:ext>
            </a:extLst>
          </p:cNvPr>
          <p:cNvSpPr>
            <a:spLocks noGrp="1"/>
          </p:cNvSpPr>
          <p:nvPr>
            <p:ph type="sldNum" sz="quarter" idx="12"/>
          </p:nvPr>
        </p:nvSpPr>
        <p:spPr/>
        <p:txBody>
          <a:bodyPr/>
          <a:lstStyle/>
          <a:p>
            <a:fld id="{1D3EEFE9-A5CB-403E-AECA-D536CEC3BBE0}" type="slidenum">
              <a:rPr lang="en-CA" smtClean="0"/>
              <a:t>6</a:t>
            </a:fld>
            <a:endParaRPr lang="en-CA"/>
          </a:p>
        </p:txBody>
      </p:sp>
      <p:pic>
        <p:nvPicPr>
          <p:cNvPr id="16" name="Picture 15">
            <a:extLst>
              <a:ext uri="{FF2B5EF4-FFF2-40B4-BE49-F238E27FC236}">
                <a16:creationId xmlns:a16="http://schemas.microsoft.com/office/drawing/2014/main" id="{A8B8114E-4076-4EE0-A8F9-8EAA50631F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9777" y="539147"/>
            <a:ext cx="2466042" cy="1104624"/>
          </a:xfrm>
          <a:prstGeom prst="rect">
            <a:avLst/>
          </a:prstGeom>
        </p:spPr>
      </p:pic>
    </p:spTree>
    <p:extLst>
      <p:ext uri="{BB962C8B-B14F-4D97-AF65-F5344CB8AC3E}">
        <p14:creationId xmlns:p14="http://schemas.microsoft.com/office/powerpoint/2010/main" val="349241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403FB3-BE39-4D10-83C8-94C9CFB096BD}"/>
              </a:ext>
            </a:extLst>
          </p:cNvPr>
          <p:cNvSpPr>
            <a:spLocks noGrp="1"/>
          </p:cNvSpPr>
          <p:nvPr>
            <p:ph type="title"/>
          </p:nvPr>
        </p:nvSpPr>
        <p:spPr>
          <a:xfrm>
            <a:off x="7448204" y="1900844"/>
            <a:ext cx="4206240" cy="4270510"/>
          </a:xfrm>
        </p:spPr>
        <p:txBody>
          <a:bodyPr>
            <a:normAutofit/>
          </a:bodyPr>
          <a:lstStyle/>
          <a:p>
            <a:pPr algn="ctr"/>
            <a:r>
              <a:rPr lang="fr-CA" sz="3600" b="1" dirty="0"/>
              <a:t>15 ans de persévérance et d’engagement pour </a:t>
            </a:r>
            <a:br>
              <a:rPr lang="fr-CA" sz="3600" b="1" dirty="0"/>
            </a:br>
            <a:r>
              <a:rPr lang="fr-CA" sz="3600" b="1" dirty="0"/>
              <a:t>votre chez-vous </a:t>
            </a:r>
            <a:br>
              <a:rPr lang="fr-CA" sz="3600" b="1" dirty="0"/>
            </a:br>
            <a:r>
              <a:rPr lang="fr-CA" sz="3600" b="1" dirty="0"/>
              <a:t>à vous !</a:t>
            </a:r>
            <a:br>
              <a:rPr lang="fr-CA" sz="3600" b="1" dirty="0"/>
            </a:br>
            <a:r>
              <a:rPr lang="fr-CA" sz="3600" b="1" dirty="0"/>
              <a:t>2005-2020</a:t>
            </a:r>
            <a:br>
              <a:rPr lang="fr-CA" sz="3600" b="1" dirty="0"/>
            </a:br>
            <a:br>
              <a:rPr lang="fr-CA" sz="3600" b="1" dirty="0"/>
            </a:br>
            <a:endParaRPr lang="en-CA" sz="3600" b="1" dirty="0"/>
          </a:p>
        </p:txBody>
      </p:sp>
      <p:sp>
        <p:nvSpPr>
          <p:cNvPr id="6" name="Content Placeholder 5">
            <a:extLst>
              <a:ext uri="{FF2B5EF4-FFF2-40B4-BE49-F238E27FC236}">
                <a16:creationId xmlns:a16="http://schemas.microsoft.com/office/drawing/2014/main" id="{AC1C1780-5344-4A7A-8FE9-314BCCA1DE70}"/>
              </a:ext>
            </a:extLst>
          </p:cNvPr>
          <p:cNvSpPr>
            <a:spLocks noGrp="1"/>
          </p:cNvSpPr>
          <p:nvPr>
            <p:ph idx="1"/>
          </p:nvPr>
        </p:nvSpPr>
        <p:spPr>
          <a:xfrm>
            <a:off x="3253047" y="1562795"/>
            <a:ext cx="3536901" cy="4976550"/>
          </a:xfrm>
        </p:spPr>
        <p:txBody>
          <a:bodyPr>
            <a:normAutofit/>
          </a:bodyPr>
          <a:lstStyle/>
          <a:p>
            <a:endParaRPr lang="en-CA" sz="2000" dirty="0"/>
          </a:p>
          <a:p>
            <a:endParaRPr lang="en-CA" dirty="0"/>
          </a:p>
          <a:p>
            <a:pPr marL="0" indent="0">
              <a:buNone/>
            </a:pPr>
            <a:endParaRPr lang="en-CA" dirty="0"/>
          </a:p>
          <a:p>
            <a:endParaRPr lang="en-CA" dirty="0"/>
          </a:p>
        </p:txBody>
      </p:sp>
      <p:sp>
        <p:nvSpPr>
          <p:cNvPr id="2" name="Slide Number Placeholder 1">
            <a:extLst>
              <a:ext uri="{FF2B5EF4-FFF2-40B4-BE49-F238E27FC236}">
                <a16:creationId xmlns:a16="http://schemas.microsoft.com/office/drawing/2014/main" id="{7E2CB390-A098-4CC0-93B3-27862A2A05B0}"/>
              </a:ext>
            </a:extLst>
          </p:cNvPr>
          <p:cNvSpPr>
            <a:spLocks noGrp="1"/>
          </p:cNvSpPr>
          <p:nvPr>
            <p:ph type="sldNum" sz="quarter" idx="12"/>
          </p:nvPr>
        </p:nvSpPr>
        <p:spPr/>
        <p:txBody>
          <a:bodyPr/>
          <a:lstStyle/>
          <a:p>
            <a:fld id="{1D3EEFE9-A5CB-403E-AECA-D536CEC3BBE0}" type="slidenum">
              <a:rPr lang="en-CA" smtClean="0"/>
              <a:t>7</a:t>
            </a:fld>
            <a:endParaRPr lang="en-CA"/>
          </a:p>
        </p:txBody>
      </p:sp>
      <p:pic>
        <p:nvPicPr>
          <p:cNvPr id="4" name="Picture 3" descr="A sign on the side of a building&#10;&#10;Description automatically generated">
            <a:extLst>
              <a:ext uri="{FF2B5EF4-FFF2-40B4-BE49-F238E27FC236}">
                <a16:creationId xmlns:a16="http://schemas.microsoft.com/office/drawing/2014/main" id="{D54172CE-D223-4925-9937-9406B52EB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996" y="1890949"/>
            <a:ext cx="5398951" cy="4280405"/>
          </a:xfrm>
          <a:prstGeom prst="rect">
            <a:avLst/>
          </a:prstGeom>
        </p:spPr>
      </p:pic>
    </p:spTree>
    <p:extLst>
      <p:ext uri="{BB962C8B-B14F-4D97-AF65-F5344CB8AC3E}">
        <p14:creationId xmlns:p14="http://schemas.microsoft.com/office/powerpoint/2010/main" val="2775777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65E5C8-0E21-44F0-90AE-9272D82394C0}"/>
              </a:ext>
            </a:extLst>
          </p:cNvPr>
          <p:cNvSpPr>
            <a:spLocks noGrp="1"/>
          </p:cNvSpPr>
          <p:nvPr>
            <p:ph type="title"/>
          </p:nvPr>
        </p:nvSpPr>
        <p:spPr>
          <a:xfrm>
            <a:off x="7697586" y="121921"/>
            <a:ext cx="4267200" cy="6040582"/>
          </a:xfrm>
        </p:spPr>
        <p:txBody>
          <a:bodyPr vert="horz" lIns="91440" tIns="45720" rIns="91440" bIns="45720" rtlCol="0" anchor="b">
            <a:normAutofit fontScale="90000"/>
          </a:bodyPr>
          <a:lstStyle/>
          <a:p>
            <a:br>
              <a:rPr lang="en-US" sz="4900" dirty="0">
                <a:solidFill>
                  <a:schemeClr val="tx1">
                    <a:lumMod val="85000"/>
                    <a:lumOff val="15000"/>
                  </a:schemeClr>
                </a:solidFill>
              </a:rPr>
            </a:br>
            <a:br>
              <a:rPr lang="en-US" sz="4900" dirty="0">
                <a:solidFill>
                  <a:schemeClr val="tx1">
                    <a:lumMod val="85000"/>
                    <a:lumOff val="15000"/>
                  </a:schemeClr>
                </a:solidFill>
              </a:rPr>
            </a:br>
            <a:r>
              <a:rPr lang="en-US" sz="4900" dirty="0">
                <a:solidFill>
                  <a:schemeClr val="tx1">
                    <a:lumMod val="85000"/>
                    <a:lumOff val="15000"/>
                  </a:schemeClr>
                </a:solidFill>
              </a:rPr>
              <a:t>Pour info:</a:t>
            </a:r>
            <a:br>
              <a:rPr lang="en-US" sz="4900" dirty="0">
                <a:solidFill>
                  <a:schemeClr val="tx1">
                    <a:lumMod val="85000"/>
                    <a:lumOff val="15000"/>
                  </a:schemeClr>
                </a:solidFill>
              </a:rPr>
            </a:br>
            <a:r>
              <a:rPr lang="en-US" sz="4900" dirty="0">
                <a:solidFill>
                  <a:srgbClr val="C00000"/>
                </a:solidFill>
                <a:hlinkClick r:id="rId3">
                  <a:extLst>
                    <a:ext uri="{A12FA001-AC4F-418D-AE19-62706E023703}">
                      <ahyp:hlinkClr xmlns:ahyp="http://schemas.microsoft.com/office/drawing/2018/hyperlinkcolor" val="tx"/>
                    </a:ext>
                  </a:extLst>
                </a:hlinkClick>
              </a:rPr>
              <a:t>www.rafo.ca</a:t>
            </a:r>
            <a:br>
              <a:rPr lang="en-US" sz="4900" dirty="0">
                <a:solidFill>
                  <a:schemeClr val="tx1">
                    <a:lumMod val="85000"/>
                    <a:lumOff val="15000"/>
                  </a:schemeClr>
                </a:solidFill>
              </a:rPr>
            </a:br>
            <a:br>
              <a:rPr lang="en-US" sz="4900" dirty="0">
                <a:solidFill>
                  <a:schemeClr val="tx1">
                    <a:lumMod val="85000"/>
                    <a:lumOff val="15000"/>
                  </a:schemeClr>
                </a:solidFill>
              </a:rPr>
            </a:br>
            <a:r>
              <a:rPr lang="en-US" sz="3600" dirty="0" err="1">
                <a:solidFill>
                  <a:schemeClr val="tx1">
                    <a:lumMod val="85000"/>
                    <a:lumOff val="15000"/>
                  </a:schemeClr>
                </a:solidFill>
              </a:rPr>
              <a:t>Voir</a:t>
            </a:r>
            <a:r>
              <a:rPr lang="en-US" sz="3600" dirty="0">
                <a:solidFill>
                  <a:schemeClr val="tx1">
                    <a:lumMod val="85000"/>
                    <a:lumOff val="15000"/>
                  </a:schemeClr>
                </a:solidFill>
              </a:rPr>
              <a:t> le </a:t>
            </a:r>
            <a:r>
              <a:rPr lang="en-US" sz="3600" b="1" dirty="0" err="1">
                <a:solidFill>
                  <a:schemeClr val="tx1">
                    <a:lumMod val="85000"/>
                    <a:lumOff val="15000"/>
                  </a:schemeClr>
                </a:solidFill>
              </a:rPr>
              <a:t>calendrier</a:t>
            </a:r>
            <a:r>
              <a:rPr lang="en-US" sz="3600" dirty="0">
                <a:solidFill>
                  <a:schemeClr val="tx1">
                    <a:lumMod val="85000"/>
                    <a:lumOff val="15000"/>
                  </a:schemeClr>
                </a:solidFill>
              </a:rPr>
              <a:t> des </a:t>
            </a:r>
            <a:r>
              <a:rPr lang="en-US" sz="3600" dirty="0" err="1">
                <a:solidFill>
                  <a:schemeClr val="tx1">
                    <a:lumMod val="85000"/>
                    <a:lumOff val="15000"/>
                  </a:schemeClr>
                </a:solidFill>
              </a:rPr>
              <a:t>activités</a:t>
            </a:r>
            <a:r>
              <a:rPr lang="en-US" sz="3600" dirty="0">
                <a:solidFill>
                  <a:schemeClr val="tx1">
                    <a:lumMod val="85000"/>
                    <a:lumOff val="15000"/>
                  </a:schemeClr>
                </a:solidFill>
              </a:rPr>
              <a:t> et</a:t>
            </a:r>
            <a:br>
              <a:rPr lang="en-US" sz="4900" dirty="0">
                <a:solidFill>
                  <a:schemeClr val="tx1">
                    <a:lumMod val="85000"/>
                    <a:lumOff val="15000"/>
                  </a:schemeClr>
                </a:solidFill>
              </a:rPr>
            </a:br>
            <a:r>
              <a:rPr lang="en-US" sz="4000" b="1" dirty="0" err="1">
                <a:solidFill>
                  <a:schemeClr val="tx1"/>
                </a:solidFill>
              </a:rPr>
              <a:t>Abonnez-vous</a:t>
            </a:r>
            <a:r>
              <a:rPr lang="en-US" sz="4000" b="1" dirty="0">
                <a:solidFill>
                  <a:schemeClr val="tx1"/>
                </a:solidFill>
              </a:rPr>
              <a:t> à </a:t>
            </a:r>
            <a:r>
              <a:rPr lang="en-US" sz="4000" b="1" dirty="0" err="1">
                <a:solidFill>
                  <a:schemeClr val="tx1"/>
                </a:solidFill>
              </a:rPr>
              <a:t>notre</a:t>
            </a:r>
            <a:r>
              <a:rPr lang="en-US" sz="4000" b="1" dirty="0">
                <a:solidFill>
                  <a:schemeClr val="tx1"/>
                </a:solidFill>
              </a:rPr>
              <a:t> </a:t>
            </a:r>
            <a:r>
              <a:rPr lang="en-US" sz="4000" b="1" dirty="0" err="1">
                <a:solidFill>
                  <a:schemeClr val="tx1"/>
                </a:solidFill>
              </a:rPr>
              <a:t>infolettre</a:t>
            </a:r>
            <a:r>
              <a:rPr lang="en-US" sz="4000" b="1" dirty="0">
                <a:solidFill>
                  <a:schemeClr val="tx1"/>
                </a:solidFill>
              </a:rPr>
              <a:t> à </a:t>
            </a:r>
            <a:r>
              <a:rPr lang="en-US" sz="4000" b="1" dirty="0">
                <a:solidFill>
                  <a:srgbClr val="C00000"/>
                </a:solidFill>
                <a:hlinkClick r:id="rId4">
                  <a:extLst>
                    <a:ext uri="{A12FA001-AC4F-418D-AE19-62706E023703}">
                      <ahyp:hlinkClr xmlns:ahyp="http://schemas.microsoft.com/office/drawing/2018/hyperlinkcolor" val="tx"/>
                    </a:ext>
                  </a:extLst>
                </a:hlinkClick>
              </a:rPr>
              <a:t>info@rafo.ca</a:t>
            </a:r>
            <a:br>
              <a:rPr lang="en-US" sz="4000" b="1" dirty="0">
                <a:solidFill>
                  <a:schemeClr val="tx1"/>
                </a:solidFill>
              </a:rPr>
            </a:br>
            <a:br>
              <a:rPr lang="en-US" sz="4900" dirty="0">
                <a:solidFill>
                  <a:schemeClr val="tx1">
                    <a:lumMod val="85000"/>
                    <a:lumOff val="15000"/>
                  </a:schemeClr>
                </a:solidFill>
              </a:rPr>
            </a:br>
            <a:r>
              <a:rPr lang="en-US" sz="3200" dirty="0">
                <a:solidFill>
                  <a:schemeClr val="tx1">
                    <a:lumMod val="85000"/>
                    <a:lumOff val="15000"/>
                  </a:schemeClr>
                </a:solidFill>
              </a:rPr>
              <a:t>3349, chemin Navan, Orléans, ON </a:t>
            </a:r>
            <a:br>
              <a:rPr lang="en-US" sz="3200" dirty="0">
                <a:solidFill>
                  <a:schemeClr val="tx1">
                    <a:lumMod val="85000"/>
                    <a:lumOff val="15000"/>
                  </a:schemeClr>
                </a:solidFill>
              </a:rPr>
            </a:br>
            <a:r>
              <a:rPr lang="en-US" sz="3200" dirty="0">
                <a:solidFill>
                  <a:schemeClr val="tx1">
                    <a:lumMod val="85000"/>
                    <a:lumOff val="15000"/>
                  </a:schemeClr>
                </a:solidFill>
              </a:rPr>
              <a:t>613-834-6808</a:t>
            </a:r>
            <a:br>
              <a:rPr lang="en-US" sz="3200" dirty="0">
                <a:solidFill>
                  <a:schemeClr val="tx1">
                    <a:lumMod val="85000"/>
                    <a:lumOff val="15000"/>
                  </a:schemeClr>
                </a:solidFill>
              </a:rPr>
            </a:br>
            <a:r>
              <a:rPr lang="en-US" sz="3200" dirty="0">
                <a:solidFill>
                  <a:srgbClr val="C00000"/>
                </a:solidFill>
                <a:hlinkClick r:id="rId5">
                  <a:extLst>
                    <a:ext uri="{A12FA001-AC4F-418D-AE19-62706E023703}">
                      <ahyp:hlinkClr xmlns:ahyp="http://schemas.microsoft.com/office/drawing/2018/hyperlinkcolor" val="tx"/>
                    </a:ext>
                  </a:extLst>
                </a:hlinkClick>
              </a:rPr>
              <a:t>dg@rafo.ca</a:t>
            </a:r>
            <a:endParaRPr lang="en-US" sz="3200" dirty="0">
              <a:solidFill>
                <a:schemeClr val="tx1">
                  <a:lumMod val="85000"/>
                  <a:lumOff val="15000"/>
                </a:schemeClr>
              </a:solidFill>
            </a:endParaRPr>
          </a:p>
        </p:txBody>
      </p:sp>
      <p:pic>
        <p:nvPicPr>
          <p:cNvPr id="5" name="Picture 4">
            <a:extLst>
              <a:ext uri="{FF2B5EF4-FFF2-40B4-BE49-F238E27FC236}">
                <a16:creationId xmlns:a16="http://schemas.microsoft.com/office/drawing/2014/main" id="{D2F1382C-698F-46F4-B92A-FF99CB333B5F}"/>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633999" y="1620550"/>
            <a:ext cx="6912217" cy="3093217"/>
          </a:xfrm>
          <a:prstGeom prst="rect">
            <a:avLst/>
          </a:prstGeom>
        </p:spPr>
      </p:pic>
      <p:sp>
        <p:nvSpPr>
          <p:cNvPr id="2" name="Slide Number Placeholder 1">
            <a:extLst>
              <a:ext uri="{FF2B5EF4-FFF2-40B4-BE49-F238E27FC236}">
                <a16:creationId xmlns:a16="http://schemas.microsoft.com/office/drawing/2014/main" id="{593E018E-CA4E-4890-8E49-F00B932E859B}"/>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1D3EEFE9-A5CB-403E-AECA-D536CEC3BBE0}" type="slidenum">
              <a:rPr lang="en-US" smtClean="0"/>
              <a:pPr defTabSz="914400">
                <a:spcAft>
                  <a:spcPts val="600"/>
                </a:spcAft>
              </a:pPr>
              <a:t>8</a:t>
            </a:fld>
            <a:endParaRPr lang="en-US"/>
          </a:p>
        </p:txBody>
      </p:sp>
    </p:spTree>
    <p:extLst>
      <p:ext uri="{BB962C8B-B14F-4D97-AF65-F5344CB8AC3E}">
        <p14:creationId xmlns:p14="http://schemas.microsoft.com/office/powerpoint/2010/main" val="236587040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1149</Words>
  <Application>Microsoft Office PowerPoint</Application>
  <PresentationFormat>Widescreen</PresentationFormat>
  <Paragraphs>119</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Calibri Light</vt:lpstr>
      <vt:lpstr>Ink Free</vt:lpstr>
      <vt:lpstr>Times New Roman</vt:lpstr>
      <vt:lpstr>Retrospect</vt:lpstr>
      <vt:lpstr>Présentation du RAFO au forum des aînés du quartier Innes Priorités 2020-2021 </vt:lpstr>
      <vt:lpstr>Faits saillants 2020 -2021 à ce jour en temps de pandémie de la COVID-19</vt:lpstr>
      <vt:lpstr>Programmation virtuelle  2020-2021</vt:lpstr>
      <vt:lpstr>Les activités extérieures adaptées</vt:lpstr>
      <vt:lpstr>Activités à l’intérieur avec l’implantation de nouvelles procédures</vt:lpstr>
      <vt:lpstr>Nouvelles procédures (suite…)</vt:lpstr>
      <vt:lpstr>15 ans de persévérance et d’engagement pour  votre chez-vous  à vous ! 2005-2020  </vt:lpstr>
      <vt:lpstr>  Pour info: www.rafo.ca  Voir le calendrier des activités et Abonnez-vous à notre infolettre à info@rafo.ca  3349, chemin Navan, Orléans, ON  613-834-6808 dg@rafo.ca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19e Assemblée générale annuelle  du RAFO – priorités 2020-2021</dc:title>
  <dc:creator>Direction</dc:creator>
  <cp:lastModifiedBy>Wynne, Chelsey</cp:lastModifiedBy>
  <cp:revision>66</cp:revision>
  <cp:lastPrinted>2020-11-18T05:20:05Z</cp:lastPrinted>
  <dcterms:created xsi:type="dcterms:W3CDTF">2020-11-13T17:36:49Z</dcterms:created>
  <dcterms:modified xsi:type="dcterms:W3CDTF">2020-11-20T16:28:04Z</dcterms:modified>
</cp:coreProperties>
</file>